
<file path=[Content_Types].xml><?xml version="1.0" encoding="utf-8"?>
<Types xmlns="http://schemas.openxmlformats.org/package/2006/content-types">
  <Default Extension="rels" ContentType="application/vnd.openxmlformats-package.relationships+xml"/>
  <Default Extension="xml" ContentType="application/xml"/>
  <Override PartName="/docProps/core.xml" ContentType="application/vnd.openxmlformats-package.core-properties+xml"/>
  <Override PartName="/ppt/media/image1.jpg" ContentType="image/jpg"/>
  <Override PartName="/ppt/media/image10.jpg" ContentType="image/jpg"/>
  <Override PartName="/ppt/media/image11.jpg" ContentType="image/jpg"/>
  <Override PartName="/ppt/media/image12.jpg" ContentType="image/jpg"/>
  <Override PartName="/ppt/media/image13.jpg" ContentType="image/jpg"/>
  <Override PartName="/ppt/media/image2.jpg" ContentType="image/jpg"/>
  <Override PartName="/ppt/media/image3.jpg" ContentType="image/jpg"/>
  <Override PartName="/ppt/media/image4.jpg" ContentType="image/jpg"/>
  <Override PartName="/ppt/media/image5.jpg" ContentType="image/jpg"/>
  <Override PartName="/ppt/media/image6.jpg" ContentType="image/jpg"/>
  <Override PartName="/ppt/media/image7.jpg" ContentType="image/jpg"/>
  <Override PartName="/ppt/media/image8.jpg" ContentType="image/jpg"/>
  <Override PartName="/ppt/media/image9.jpg" ContentType="image/jpg"/>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heme/theme.xml" ContentType="application/vnd.openxmlformats-officedocument.theme+xml"/>
</Types>
</file>

<file path=_rels/.rels><Relationships xmlns="http://schemas.openxmlformats.org/package/2006/relationships"><Relationship Id="dpId" Type="http://schemas.openxmlformats.org/package/2006/relationships/metadata/core-properties" Target="docProps/core.xml"/><Relationship Id="pId" Type="http://schemas.openxmlformats.org/officeDocument/2006/relationships/officeDocument" Target="ppt/presentation.xml"/></Relationships>
</file>

<file path=ppt/presentation.xml><?xml version="1.0" encoding="utf-8"?>
<p:presentation xmlns:p="http://schemas.openxmlformats.org/presentationml/2006/main" xmlns:r="http://schemas.openxmlformats.org/officeDocument/2006/relationships" xmlns:a="http://schemas.openxmlformats.org/drawingml/2006/main" xmlns:dc="http://purl.org/dc/elements/1.1/" xmlns:cp="http://schemas.openxmlformats.org/package/2006/metadata/core-properties">
  <p:sldMasterIdLst>
    <p:sldMasterId id="2147483648" r:id="msId"/>
  </p:sldMasterIdLst>
  <p:sldIdLst>
    <p:sldId id="256" r:id="sId1"/>
    <p:sldId id="257" r:id="sId2"/>
    <p:sldId id="258" r:id="sId3"/>
    <p:sldId id="259" r:id="sId4"/>
    <p:sldId id="260" r:id="sId5"/>
    <p:sldId id="261" r:id="sId6"/>
    <p:sldId id="262" r:id="sId7"/>
    <p:sldId id="263" r:id="sId8"/>
    <p:sldId id="264" r:id="sId9"/>
    <p:sldId id="265" r:id="sId10"/>
    <p:sldId id="266" r:id="sId11"/>
    <p:sldId id="267" r:id="sId12"/>
    <p:sldId id="268" r:id="sId13"/>
    <p:sldId id="269" r:id="sId14"/>
    <p:sldId id="270" r:id="sId15"/>
    <p:sldId id="271" r:id="sId16"/>
    <p:sldId id="272" r:id="sId17"/>
    <p:sldId id="273" r:id="sId18"/>
    <p:sldId id="274" r:id="sId19"/>
    <p:sldId id="275" r:id="sId20"/>
    <p:sldId id="276" r:id="sId21"/>
    <p:sldId id="277" r:id="sId22"/>
    <p:sldId id="278" r:id="sId23"/>
    <p:sldId id="279" r:id="sId24"/>
  </p:sldIdLst>
  <p:sldSz cx="7772400" cy="10058400"/>
  <p:notesSz cx="6858000" cy="9144000"/>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xmlns:dc="http://purl.org/dc/elements/1.1/" xmlns:cp="http://schemas.openxmlformats.org/package/2006/metadata/core-properties"/>
</file>

<file path=ppt/_rels/presentation.xml.rels><Relationships xmlns="http://schemas.openxmlformats.org/package/2006/relationships"><Relationship Id="propsId" Type="http://schemas.openxmlformats.org/officeDocument/2006/relationships/presProps" Target="presProps.xml"/><Relationship Id="msId" Type="http://schemas.openxmlformats.org/officeDocument/2006/relationships/slideMaster" Target="slideMasters/slideMaster.xml"/><Relationship Id="tId" Type="http://schemas.openxmlformats.org/officeDocument/2006/relationships/theme" Target="theme/theme.xml"/><Relationship Id="sId1" Type="http://schemas.openxmlformats.org/officeDocument/2006/relationships/slide" Target="slides/slide1.xml"/><Relationship Id="sId2" Type="http://schemas.openxmlformats.org/officeDocument/2006/relationships/slide" Target="slides/slide2.xml"/><Relationship Id="sId3" Type="http://schemas.openxmlformats.org/officeDocument/2006/relationships/slide" Target="slides/slide3.xml"/><Relationship Id="sId4" Type="http://schemas.openxmlformats.org/officeDocument/2006/relationships/slide" Target="slides/slide4.xml"/><Relationship Id="sId5" Type="http://schemas.openxmlformats.org/officeDocument/2006/relationships/slide" Target="slides/slide5.xml"/><Relationship Id="sId6" Type="http://schemas.openxmlformats.org/officeDocument/2006/relationships/slide" Target="slides/slide6.xml"/><Relationship Id="sId7" Type="http://schemas.openxmlformats.org/officeDocument/2006/relationships/slide" Target="slides/slide7.xml"/><Relationship Id="sId8" Type="http://schemas.openxmlformats.org/officeDocument/2006/relationships/slide" Target="slides/slide8.xml"/><Relationship Id="sId9" Type="http://schemas.openxmlformats.org/officeDocument/2006/relationships/slide" Target="slides/slide9.xml"/><Relationship Id="sId10" Type="http://schemas.openxmlformats.org/officeDocument/2006/relationships/slide" Target="slides/slide10.xml"/><Relationship Id="sId11" Type="http://schemas.openxmlformats.org/officeDocument/2006/relationships/slide" Target="slides/slide11.xml"/><Relationship Id="sId12" Type="http://schemas.openxmlformats.org/officeDocument/2006/relationships/slide" Target="slides/slide12.xml"/><Relationship Id="sId13" Type="http://schemas.openxmlformats.org/officeDocument/2006/relationships/slide" Target="slides/slide13.xml"/><Relationship Id="sId14" Type="http://schemas.openxmlformats.org/officeDocument/2006/relationships/slide" Target="slides/slide14.xml"/><Relationship Id="sId15" Type="http://schemas.openxmlformats.org/officeDocument/2006/relationships/slide" Target="slides/slide15.xml"/><Relationship Id="sId16" Type="http://schemas.openxmlformats.org/officeDocument/2006/relationships/slide" Target="slides/slide16.xml"/><Relationship Id="sId17" Type="http://schemas.openxmlformats.org/officeDocument/2006/relationships/slide" Target="slides/slide17.xml"/><Relationship Id="sId18" Type="http://schemas.openxmlformats.org/officeDocument/2006/relationships/slide" Target="slides/slide18.xml"/><Relationship Id="sId19" Type="http://schemas.openxmlformats.org/officeDocument/2006/relationships/slide" Target="slides/slide19.xml"/><Relationship Id="sId20" Type="http://schemas.openxmlformats.org/officeDocument/2006/relationships/slide" Target="slides/slide20.xml"/><Relationship Id="sId21" Type="http://schemas.openxmlformats.org/officeDocument/2006/relationships/slide" Target="slides/slide21.xml"/><Relationship Id="sId22" Type="http://schemas.openxmlformats.org/officeDocument/2006/relationships/slide" Target="slides/slide22.xml"/><Relationship Id="sId23" Type="http://schemas.openxmlformats.org/officeDocument/2006/relationships/slide" Target="slides/slide23.xml"/><Relationship Id="sId24" Type="http://schemas.openxmlformats.org/officeDocument/2006/relationships/slide" Target="slides/slide24.xml"/></Relationships>
</file>

<file path=ppt/slideLayouts/_rels/slideLayout1.xml.rels><Relationships xmlns="http://schemas.openxmlformats.org/package/2006/relationships"><Relationship Id="msId" Type="http://schemas.openxmlformats.org/officeDocument/2006/relationships/slideMaster" Target="../slideMasters/slideMaster.xml"/></Relationships>
</file>

<file path=ppt/slideLayouts/_rels/slideLayout10.xml.rels><Relationships xmlns="http://schemas.openxmlformats.org/package/2006/relationships"><Relationship Id="msId" Type="http://schemas.openxmlformats.org/officeDocument/2006/relationships/slideMaster" Target="../slideMasters/slideMaster.xml"/></Relationships>
</file>

<file path=ppt/slideLayouts/_rels/slideLayout11.xml.rels><Relationships xmlns="http://schemas.openxmlformats.org/package/2006/relationships"><Relationship Id="msId" Type="http://schemas.openxmlformats.org/officeDocument/2006/relationships/slideMaster" Target="../slideMasters/slideMaster.xml"/></Relationships>
</file>

<file path=ppt/slideLayouts/_rels/slideLayout12.xml.rels><Relationships xmlns="http://schemas.openxmlformats.org/package/2006/relationships"><Relationship Id="msId" Type="http://schemas.openxmlformats.org/officeDocument/2006/relationships/slideMaster" Target="../slideMasters/slideMaster.xml"/></Relationships>
</file>

<file path=ppt/slideLayouts/_rels/slideLayout13.xml.rels><Relationships xmlns="http://schemas.openxmlformats.org/package/2006/relationships"><Relationship Id="msId" Type="http://schemas.openxmlformats.org/officeDocument/2006/relationships/slideMaster" Target="../slideMasters/slideMaster.xml"/></Relationships>
</file>

<file path=ppt/slideLayouts/_rels/slideLayout14.xml.rels><Relationships xmlns="http://schemas.openxmlformats.org/package/2006/relationships"><Relationship Id="msId" Type="http://schemas.openxmlformats.org/officeDocument/2006/relationships/slideMaster" Target="../slideMasters/slideMaster.xml"/></Relationships>
</file>

<file path=ppt/slideLayouts/_rels/slideLayout15.xml.rels><Relationships xmlns="http://schemas.openxmlformats.org/package/2006/relationships"><Relationship Id="msId" Type="http://schemas.openxmlformats.org/officeDocument/2006/relationships/slideMaster" Target="../slideMasters/slideMaster.xml"/></Relationships>
</file>

<file path=ppt/slideLayouts/_rels/slideLayout16.xml.rels><Relationships xmlns="http://schemas.openxmlformats.org/package/2006/relationships"><Relationship Id="msId" Type="http://schemas.openxmlformats.org/officeDocument/2006/relationships/slideMaster" Target="../slideMasters/slideMaster.xml"/></Relationships>
</file>

<file path=ppt/slideLayouts/_rels/slideLayout17.xml.rels><Relationships xmlns="http://schemas.openxmlformats.org/package/2006/relationships"><Relationship Id="msId" Type="http://schemas.openxmlformats.org/officeDocument/2006/relationships/slideMaster" Target="../slideMasters/slideMaster.xml"/></Relationships>
</file>

<file path=ppt/slideLayouts/_rels/slideLayout18.xml.rels><Relationships xmlns="http://schemas.openxmlformats.org/package/2006/relationships"><Relationship Id="msId" Type="http://schemas.openxmlformats.org/officeDocument/2006/relationships/slideMaster" Target="../slideMasters/slideMaster.xml"/></Relationships>
</file>

<file path=ppt/slideLayouts/_rels/slideLayout19.xml.rels><Relationships xmlns="http://schemas.openxmlformats.org/package/2006/relationships"><Relationship Id="msId" Type="http://schemas.openxmlformats.org/officeDocument/2006/relationships/slideMaster" Target="../slideMasters/slideMaster.xml"/></Relationships>
</file>

<file path=ppt/slideLayouts/_rels/slideLayout2.xml.rels><Relationships xmlns="http://schemas.openxmlformats.org/package/2006/relationships"><Relationship Id="msId" Type="http://schemas.openxmlformats.org/officeDocument/2006/relationships/slideMaster" Target="../slideMasters/slideMaster.xml"/></Relationships>
</file>

<file path=ppt/slideLayouts/_rels/slideLayout20.xml.rels><Relationships xmlns="http://schemas.openxmlformats.org/package/2006/relationships"><Relationship Id="msId" Type="http://schemas.openxmlformats.org/officeDocument/2006/relationships/slideMaster" Target="../slideMasters/slideMaster.xml"/></Relationships>
</file>

<file path=ppt/slideLayouts/_rels/slideLayout21.xml.rels><Relationships xmlns="http://schemas.openxmlformats.org/package/2006/relationships"><Relationship Id="msId" Type="http://schemas.openxmlformats.org/officeDocument/2006/relationships/slideMaster" Target="../slideMasters/slideMaster.xml"/></Relationships>
</file>

<file path=ppt/slideLayouts/_rels/slideLayout22.xml.rels><Relationships xmlns="http://schemas.openxmlformats.org/package/2006/relationships"><Relationship Id="msId" Type="http://schemas.openxmlformats.org/officeDocument/2006/relationships/slideMaster" Target="../slideMasters/slideMaster.xml"/></Relationships>
</file>

<file path=ppt/slideLayouts/_rels/slideLayout23.xml.rels><Relationships xmlns="http://schemas.openxmlformats.org/package/2006/relationships"><Relationship Id="msId" Type="http://schemas.openxmlformats.org/officeDocument/2006/relationships/slideMaster" Target="../slideMasters/slideMaster.xml"/></Relationships>
</file>

<file path=ppt/slideLayouts/_rels/slideLayout24.xml.rels><Relationships xmlns="http://schemas.openxmlformats.org/package/2006/relationships"><Relationship Id="msId" Type="http://schemas.openxmlformats.org/officeDocument/2006/relationships/slideMaster" Target="../slideMasters/slideMaster.xml"/></Relationships>
</file>

<file path=ppt/slideLayouts/_rels/slideLayout3.xml.rels><Relationships xmlns="http://schemas.openxmlformats.org/package/2006/relationships"><Relationship Id="msId" Type="http://schemas.openxmlformats.org/officeDocument/2006/relationships/slideMaster" Target="../slideMasters/slideMaster.xml"/></Relationships>
</file>

<file path=ppt/slideLayouts/_rels/slideLayout4.xml.rels><Relationships xmlns="http://schemas.openxmlformats.org/package/2006/relationships"><Relationship Id="msId" Type="http://schemas.openxmlformats.org/officeDocument/2006/relationships/slideMaster" Target="../slideMasters/slideMaster.xml"/></Relationships>
</file>

<file path=ppt/slideLayouts/_rels/slideLayout5.xml.rels><Relationships xmlns="http://schemas.openxmlformats.org/package/2006/relationships"><Relationship Id="msId" Type="http://schemas.openxmlformats.org/officeDocument/2006/relationships/slideMaster" Target="../slideMasters/slideMaster.xml"/></Relationships>
</file>

<file path=ppt/slideLayouts/_rels/slideLayout6.xml.rels><Relationships xmlns="http://schemas.openxmlformats.org/package/2006/relationships"><Relationship Id="msId" Type="http://schemas.openxmlformats.org/officeDocument/2006/relationships/slideMaster" Target="../slideMasters/slideMaster.xml"/></Relationships>
</file>

<file path=ppt/slideLayouts/_rels/slideLayout7.xml.rels><Relationships xmlns="http://schemas.openxmlformats.org/package/2006/relationships"><Relationship Id="msId" Type="http://schemas.openxmlformats.org/officeDocument/2006/relationships/slideMaster" Target="../slideMasters/slideMaster.xml"/></Relationships>
</file>

<file path=ppt/slideLayouts/_rels/slideLayout8.xml.rels><Relationships xmlns="http://schemas.openxmlformats.org/package/2006/relationships"><Relationship Id="msId" Type="http://schemas.openxmlformats.org/officeDocument/2006/relationships/slideMaster" Target="../slideMasters/slideMaster.xml"/></Relationships>
</file>

<file path=ppt/slideLayouts/_rels/slideLayout9.xml.rels><Relationships xmlns="http://schemas.openxmlformats.org/package/2006/relationships"><Relationship Id="msId" Type="http://schemas.openxmlformats.org/officeDocument/2006/relationships/slideMaster" Target="../slideMasters/slideMaster.xml"/></Relationships>
</file>

<file path=ppt/slideLayouts/slideLayout1.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
    <p:bg>
      <p:bgPr>
        <a:solidFill>
          <a:schemeClr val="bg1">
            <a:alpha val="100000"/>
          </a:schemeClr>
        </a:solidFill>
      </p:bgPr>
    </p:bg>
    <p:spTree>
      <p:nvGrpSpPr>
        <p:cNvPr id="1" name=""/>
        <p:cNvGrpSpPr/>
        <p:nvPr/>
      </p:nvGrpSpPr>
      <p:grpSpPr>
        <a:xfrm>
          <a:off x="0" y="0"/>
          <a:ext cx="0" cy="0"/>
          <a:chOff x="0" y="0"/>
          <a:chExt cx="0" cy="0"/>
        </a:xfrm>
      </p:grpSpPr>
      <p:sp>
        <p:nvSpPr>
          <p:cNvPr id="4" name=""/>
          <p:cNvSpPr/>
          <p:nvPr>
            <p:ph type="body" idx="10"/>
          </p:nvPr>
        </p:nvSpPr>
        <p:spPr>
          <a:xfrm>
            <a:off x="682625" y="6045200"/>
            <a:ext cx="6413500" cy="970280"/>
          </a:xfrm>
          <a:prstGeom prst="rect">
            <a:avLst/>
          </a:prstGeom>
          <a:noFill/>
          <a:ln w="0" cmpd="sng">
            <a:noFill/>
            <a:prstDash val="solid"/>
          </a:ln>
        </p:spPr>
        <p:txBody>
          <a:bodyPr vert="horz" lIns="0" tIns="25400" rIns="0" bIns="0" anchor="t">
            <a:normAutofit fontScale="85000"/>
          </a:bodyPr>
          <a:lstStyle/>
          <a:p>
            <a:pPr marL="411480" marR="0" indent="0" algn="l">
              <a:lnSpc>
                <a:spcPts val="3500"/>
              </a:lnSpc>
              <a:spcAft>
                <a:spcPts val="0"/>
              </a:spcAft>
            </a:pPr>
            <a:r>
              <a:rPr lang="en-US" sz="3200" b="1" spc="-5">
                <a:solidFill>
                  <a:srgbClr val="006EA4"/>
                </a:solidFill>
                <a:latin typeface="Times New Roman" pitchFamily="1" panose="02020603050405020304"/>
              </a:rPr>
              <a:t>Be Prepared for Life’s Events </a:t>
            </a:r>
          </a:p>
          <a:p>
            <a:pPr marL="411480" marR="0" indent="0" algn="l">
              <a:lnSpc>
                <a:spcPts val="2300"/>
              </a:lnSpc>
              <a:spcBef>
                <a:spcPts val="430"/>
              </a:spcBef>
              <a:spcAft>
                <a:spcPts val="1215"/>
              </a:spcAft>
            </a:pPr>
            <a:r>
              <a:rPr lang="en-US" sz="2150" i="1" spc="90">
                <a:solidFill>
                  <a:srgbClr val="000000"/>
                </a:solidFill>
                <a:latin typeface="Times New Roman" pitchFamily="1" panose="02020603050405020304"/>
              </a:rPr>
              <a:t>What Your Survivors Should Know </a:t>
            </a:r>
          </a:p>
        </p:txBody>
      </p:sp>
      <p:sp>
        <p:nvSpPr>
          <p:cNvPr id="5" name=""/>
          <p:cNvSpPr/>
          <p:nvPr>
            <p:ph type="body" idx="10"/>
          </p:nvPr>
        </p:nvSpPr>
        <p:spPr>
          <a:xfrm>
            <a:off x="682625" y="7015480"/>
            <a:ext cx="6413500" cy="2031365"/>
          </a:xfrm>
          <a:prstGeom prst="rect">
            <a:avLst/>
          </a:prstGeom>
          <a:noFill/>
          <a:ln w="0" cmpd="sng">
            <a:noFill/>
            <a:prstDash val="solid"/>
          </a:ln>
        </p:spPr>
        <p:txBody>
          <a:bodyPr vert="horz" lIns="0" tIns="0" rIns="0" bIns="0" anchor="t"/>
          <a:lstStyle/>
          <a:p>
            <a:pPr marL="411480" marR="228600" indent="0" algn="l">
              <a:lnSpc>
                <a:spcPts val="1300"/>
              </a:lnSpc>
              <a:spcAft>
                <a:spcPts val="0"/>
              </a:spcAft>
            </a:pPr>
            <a:r>
              <a:rPr lang="en-US" sz="950" spc="0">
                <a:solidFill>
                  <a:srgbClr val="000000"/>
                </a:solidFill>
                <a:latin typeface="Arial" pitchFamily="2" panose="02020603050405020304"/>
              </a:rPr>
              <a:t>The purpose of this guide is to help you organize your personal and financial information in one location so your survivors will have the information they will need to handle your affairs upon your death. </a:t>
            </a:r>
          </a:p>
          <a:p>
            <a:pPr marL="411480" marR="228600" indent="0" algn="l">
              <a:lnSpc>
                <a:spcPts val="1300"/>
              </a:lnSpc>
              <a:spcBef>
                <a:spcPts val="1015"/>
              </a:spcBef>
              <a:spcAft>
                <a:spcPts val="0"/>
              </a:spcAft>
            </a:pPr>
            <a:r>
              <a:rPr lang="en-US" sz="950" spc="0">
                <a:solidFill>
                  <a:srgbClr val="000000"/>
                </a:solidFill>
                <a:latin typeface="Arial" pitchFamily="2" panose="02020603050405020304"/>
              </a:rPr>
              <a:t>While one’s death is a difficult topic to discuss, reviewing this information with your family will help them understand the steps they will need to take. Any questions that come up can also be addressed ahead of time. You should ensure that your family members review this guide with you and know where it is located. Additionally you should review this guide periodically to ensure that the information is up-to-date. </a:t>
            </a:r>
          </a:p>
          <a:p>
            <a:pPr marL="411480" marR="1325880" indent="0" algn="l">
              <a:lnSpc>
                <a:spcPts val="1400"/>
              </a:lnSpc>
              <a:spcBef>
                <a:spcPts val="1000"/>
              </a:spcBef>
              <a:spcAft>
                <a:spcPts val="0"/>
              </a:spcAft>
            </a:pPr>
            <a:r>
              <a:rPr lang="en-US" sz="950" b="1" spc="0">
                <a:solidFill>
                  <a:srgbClr val="000000"/>
                </a:solidFill>
                <a:latin typeface="Arial" pitchFamily="2" panose="02020603050405020304"/>
              </a:rPr>
              <a:t>NOTE: This booklet contains your private and personally identifiable information. Please keep it in a secure location. </a:t>
            </a:r>
          </a:p>
          <a:p>
            <a:pPr marL="411480" marR="0" indent="0" algn="l">
              <a:lnSpc>
                <a:spcPts val="1100"/>
              </a:lnSpc>
              <a:spcBef>
                <a:spcPts val="1140"/>
              </a:spcBef>
              <a:spcAft>
                <a:spcPts val="1160"/>
              </a:spcAft>
            </a:pPr>
            <a:r>
              <a:rPr lang="en-US" sz="950" spc="0">
                <a:solidFill>
                  <a:srgbClr val="000000"/>
                </a:solidFill>
                <a:latin typeface="Arial" pitchFamily="2" panose="02020603050405020304"/>
              </a:rPr>
              <a:t>Date this document was prepared: </a:t>
            </a:r>
          </a:p>
        </p:txBody>
      </p:sp>
    </p:spTree>
  </p:cSld>
  <p:clrMapOvr>
    <a:masterClrMapping/>
  </p:clrMapOvr>
</p:sldLayout>
</file>

<file path=ppt/slideLayouts/slideLayout10.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0">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19100"/>
            <a:ext cx="6413500" cy="5085080"/>
          </a:xfrm>
          <a:prstGeom prst="rect">
            <a:avLst/>
          </a:prstGeom>
          <a:noFill/>
          <a:ln w="0" cmpd="sng">
            <a:noFill/>
            <a:prstDash val="solid"/>
          </a:ln>
        </p:spPr>
        <p:txBody>
          <a:bodyPr vert="horz" lIns="0" tIns="21590" rIns="0" bIns="0" anchor="t"/>
          <a:lstStyle/>
          <a:p>
            <a:pPr marL="0" marR="0" indent="0" algn="l">
              <a:lnSpc>
                <a:spcPts val="1200"/>
              </a:lnSpc>
              <a:spcAft>
                <a:spcPts val="0"/>
              </a:spcAft>
            </a:pPr>
            <a:r>
              <a:rPr lang="en-US" sz="1100" spc="45">
                <a:solidFill>
                  <a:srgbClr val="000000"/>
                </a:solidFill>
                <a:latin typeface="Georgia" pitchFamily="1" panose="02020603050405020304"/>
              </a:rPr>
              <a:t>4. Type of Account: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Checking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Savings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CD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Money Market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Other </a:t>
            </a:r>
          </a:p>
          <a:p>
            <a:pPr marL="0" marR="0" indent="0" algn="l">
              <a:lnSpc>
                <a:spcPts val="1200"/>
              </a:lnSpc>
              <a:spcBef>
                <a:spcPts val="63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9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OTHER INVESTMENTS </a:t>
            </a:r>
          </a:p>
          <a:p>
            <a:pPr marL="0" marR="0" indent="0" algn="l">
              <a:lnSpc>
                <a:spcPts val="1400"/>
              </a:lnSpc>
              <a:spcBef>
                <a:spcPts val="1630"/>
              </a:spcBef>
              <a:spcAft>
                <a:spcPts val="0"/>
              </a:spcAft>
            </a:pPr>
            <a:r>
              <a:rPr lang="en-US" sz="1200" b="1" spc="0">
                <a:solidFill>
                  <a:srgbClr val="000000"/>
                </a:solidFill>
                <a:latin typeface="Arial" pitchFamily="2" panose="02020603050405020304"/>
              </a:rPr>
              <a:t>Mutual Funds </a:t>
            </a:r>
          </a:p>
          <a:p>
            <a:pPr marL="0" marR="0" indent="182880" algn="l">
              <a:lnSpc>
                <a:spcPts val="1200"/>
              </a:lnSpc>
              <a:spcBef>
                <a:spcPts val="590"/>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Fund Name: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Investment Amount/Amount of Shares: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Company/Investment Firm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200"/>
              </a:lnSpc>
              <a:spcBef>
                <a:spcPts val="2415"/>
              </a:spcBef>
              <a:spcAft>
                <a:spcPts val="0"/>
              </a:spcAft>
              <a:buFont typeface="Georgia"/>
              <a:buAutoNum type="arabicPeriod"/>
              <a:tabLst>
                <a:tab algn="r" pos="6355080"/>
              </a:tabLst>
            </a:pPr>
            <a:r>
              <a:rPr lang="en-US" sz="1100" spc="0">
                <a:solidFill>
                  <a:srgbClr val="000000"/>
                </a:solidFill>
                <a:latin typeface="Georgia" pitchFamily="1" panose="02020603050405020304"/>
              </a:rPr>
              <a:t>Fund Name: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Investment Amount/Amount of Shares: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Company/Investment Firm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45"/>
              </a:spcBef>
              <a:spcAft>
                <a:spcPts val="1605"/>
              </a:spcAft>
              <a:tabLst>
                <a:tab algn="l" pos="370332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p:txBody>
      </p:sp>
      <p:sp>
        <p:nvSpPr>
          <p:cNvPr id="4" name=""/>
          <p:cNvSpPr/>
          <p:nvPr>
            <p:ph type="body" idx="10"/>
          </p:nvPr>
        </p:nvSpPr>
        <p:spPr>
          <a:xfrm>
            <a:off x="688975" y="5504180"/>
            <a:ext cx="1600200" cy="363220"/>
          </a:xfrm>
          <a:prstGeom prst="rect">
            <a:avLst/>
          </a:prstGeom>
          <a:noFill/>
          <a:ln w="0" cmpd="sng">
            <a:noFill/>
            <a:prstDash val="solid"/>
          </a:ln>
        </p:spPr>
        <p:txBody>
          <a:bodyPr vert="horz" lIns="0" tIns="0" rIns="0" bIns="0" anchor="t"/>
          <a:lstStyle/>
          <a:p>
            <a:pPr marL="0" marR="0" indent="0" algn="l">
              <a:lnSpc>
                <a:spcPts val="1400"/>
              </a:lnSpc>
              <a:spcAft>
                <a:spcPts val="0"/>
              </a:spcAft>
            </a:pPr>
            <a:r>
              <a:rPr lang="en-US" sz="1200" b="1" spc="0">
                <a:solidFill>
                  <a:srgbClr val="000000"/>
                </a:solidFill>
                <a:latin typeface="Arial" pitchFamily="2" panose="02020603050405020304"/>
              </a:rPr>
              <a:t>Stocks and Securities </a:t>
            </a:r>
            <a:r>
              <a:rPr lang="en-US" sz="1050" b="1" spc="0">
                <a:solidFill>
                  <a:srgbClr val="000000"/>
                </a:solidFill>
                <a:latin typeface="Georgia" pitchFamily="1" panose="02020603050405020304"/>
              </a:rPr>
              <a:t>Brokerage Accounts </a:t>
            </a:r>
          </a:p>
        </p:txBody>
      </p:sp>
      <p:sp>
        <p:nvSpPr>
          <p:cNvPr id="5" name=""/>
          <p:cNvSpPr/>
          <p:nvPr>
            <p:ph type="body" idx="10"/>
          </p:nvPr>
        </p:nvSpPr>
        <p:spPr>
          <a:xfrm>
            <a:off x="688975" y="5867400"/>
            <a:ext cx="6345555" cy="225425"/>
          </a:xfrm>
          <a:prstGeom prst="rect">
            <a:avLst/>
          </a:prstGeom>
          <a:noFill/>
          <a:ln w="0" cmpd="sng">
            <a:noFill/>
            <a:prstDash val="solid"/>
          </a:ln>
        </p:spPr>
        <p:txBody>
          <a:bodyPr vert="horz" lIns="0" tIns="81915" rIns="0" bIns="0" anchor="t"/>
          <a:lstStyle/>
          <a:p>
            <a:pPr marL="0" marR="0" indent="0" algn="l">
              <a:lnSpc>
                <a:spcPts val="1100"/>
              </a:lnSpc>
              <a:spcAft>
                <a:spcPts val="0"/>
              </a:spcAft>
              <a:tabLst>
                <a:tab algn="l" pos="2880360"/>
                <a:tab algn="r" pos="6355080"/>
              </a:tabLst>
            </a:pPr>
            <a:r>
              <a:rPr lang="en-US" sz="1050" spc="0">
                <a:solidFill>
                  <a:srgbClr val="000000"/>
                </a:solidFill>
                <a:latin typeface="Georgia" pitchFamily="1" panose="02020603050405020304"/>
              </a:rPr>
              <a:t>1. Account Balance:  </a:t>
            </a: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p:txBody>
      </p:sp>
      <p:sp>
        <p:nvSpPr>
          <p:cNvPr id="6" name=""/>
          <p:cNvSpPr/>
          <p:nvPr>
            <p:ph type="body" idx="10"/>
          </p:nvPr>
        </p:nvSpPr>
        <p:spPr>
          <a:xfrm>
            <a:off x="652145" y="6092825"/>
            <a:ext cx="6413500" cy="3441700"/>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Financial Institution’s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406908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Other Name(s) on Account:  </a:t>
            </a:r>
            <a:r>
              <a:rPr lang="en-US" sz="100" spc="0">
                <a:solidFill>
                  <a:srgbClr val="000000"/>
                </a:solidFill>
                <a:latin typeface="Georgia" pitchFamily="1" panose="02020603050405020304"/>
              </a:rPr>
              <a:t> </a:t>
            </a:r>
          </a:p>
          <a:p>
            <a:pPr marL="0" marR="0" indent="0" algn="l">
              <a:lnSpc>
                <a:spcPts val="1200"/>
              </a:lnSpc>
              <a:spcBef>
                <a:spcPts val="2445"/>
              </a:spcBef>
              <a:spcAft>
                <a:spcPts val="0"/>
              </a:spcAft>
              <a:tabLst>
                <a:tab algn="r" pos="4069080"/>
                <a:tab algn="r" pos="6400800"/>
              </a:tabLst>
            </a:pPr>
            <a:r>
              <a:rPr lang="en-US" sz="1050" spc="0">
                <a:solidFill>
                  <a:srgbClr val="000000"/>
                </a:solidFill>
                <a:latin typeface="Georgia" pitchFamily="1" panose="02020603050405020304"/>
              </a:rPr>
              <a:t>2. Account Balance: </a:t>
            </a:r>
            <a:r>
              <a:rPr lang="en-US" sz="1050" spc="0">
                <a:solidFill>
                  <a:srgbClr val="000000"/>
                </a:solidFill>
                <a:latin typeface="Georgia" pitchFamily="1" panose="02020603050405020304"/>
              </a:rPr>
              <a:t> Account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Financial Institution’s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406908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Other Name(s) on Account: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5">
                <a:solidFill>
                  <a:srgbClr val="000000"/>
                </a:solidFill>
                <a:latin typeface="Arial" pitchFamily="2" panose="02020603050405020304"/>
              </a:rPr>
              <a:t>Stocks </a:t>
            </a:r>
          </a:p>
          <a:p>
            <a:pPr marL="0" marR="0" indent="0" algn="l">
              <a:lnSpc>
                <a:spcPts val="1200"/>
              </a:lnSpc>
              <a:spcBef>
                <a:spcPts val="250"/>
              </a:spcBef>
              <a:spcAft>
                <a:spcPts val="0"/>
              </a:spcAft>
            </a:pPr>
            <a:r>
              <a:rPr lang="en-US" sz="1100" spc="0">
                <a:solidFill>
                  <a:srgbClr val="000000"/>
                </a:solidFill>
                <a:latin typeface="Georgia" pitchFamily="1" panose="02020603050405020304"/>
              </a:rPr>
              <a:t>1. I own the following stocks: </a:t>
            </a:r>
          </a:p>
          <a:p>
            <a:pPr marL="0" marR="0" indent="0" algn="l">
              <a:lnSpc>
                <a:spcPts val="1200"/>
              </a:lnSpc>
              <a:spcBef>
                <a:spcPts val="645"/>
              </a:spcBef>
              <a:spcAft>
                <a:spcPts val="0"/>
              </a:spcAft>
              <a:tabLst>
                <a:tab algn="l" pos="1783080"/>
              </a:tabLst>
            </a:pPr>
            <a:r>
              <a:rPr lang="en-US" sz="1050" spc="-5">
                <a:solidFill>
                  <a:srgbClr val="000000"/>
                </a:solidFill>
                <a:latin typeface="Georgia" pitchFamily="1" panose="02020603050405020304"/>
              </a:rPr>
              <a:t>Company Name: </a:t>
            </a:r>
            <a:r>
              <a:rPr lang="en-US" sz="100" spc="-5">
                <a:solidFill>
                  <a:srgbClr val="000000"/>
                </a:solidFill>
                <a:latin typeface="Georgia" pitchFamily="1" panose="02020603050405020304"/>
              </a:rPr>
              <a:t> </a:t>
            </a:r>
          </a:p>
        </p:txBody>
      </p:sp>
    </p:spTree>
  </p:cSld>
  <p:clrMapOvr>
    <a:masterClrMapping/>
  </p:clrMapOvr>
</p:sldLayout>
</file>

<file path=ppt/slideLayouts/slideLayout11.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1">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355600"/>
            <a:ext cx="6413500" cy="9167495"/>
          </a:xfrm>
          <a:prstGeom prst="rect">
            <a:avLst/>
          </a:prstGeom>
          <a:noFill/>
          <a:ln w="0" cmpd="sng">
            <a:noFill/>
            <a:prstDash val="solid"/>
          </a:ln>
        </p:spPr>
        <p:txBody>
          <a:bodyPr vert="horz" lIns="0" tIns="85725" rIns="0" bIns="0" anchor="t"/>
          <a:lstStyle/>
          <a:p>
            <a:pPr marL="0" marR="0" indent="0" algn="l">
              <a:lnSpc>
                <a:spcPts val="1200"/>
              </a:lnSpc>
              <a:spcAft>
                <a:spcPts val="0"/>
              </a:spcAft>
              <a:tabLst>
                <a:tab algn="l" pos="2148840"/>
                <a:tab algn="r" pos="6400800"/>
              </a:tabLst>
            </a:pPr>
            <a:r>
              <a:rPr lang="en-US" sz="1050" spc="0">
                <a:solidFill>
                  <a:srgbClr val="000000"/>
                </a:solidFill>
                <a:latin typeface="Georgia" pitchFamily="1" panose="02020603050405020304"/>
              </a:rPr>
              <a:t>Estimated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l">
              <a:lnSpc>
                <a:spcPts val="1300"/>
              </a:lnSpc>
              <a:spcBef>
                <a:spcPts val="550"/>
              </a:spcBef>
              <a:spcAft>
                <a:spcPts val="0"/>
              </a:spcAft>
            </a:pPr>
            <a:r>
              <a:rPr lang="en-US" sz="1050" spc="0">
                <a:solidFill>
                  <a:srgbClr val="000000"/>
                </a:solidFill>
                <a:latin typeface="Georgia" pitchFamily="1" panose="02020603050405020304"/>
              </a:rPr>
              <a:t>Stock is: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Publicly Traded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Closely Held </a:t>
            </a:r>
          </a:p>
          <a:p>
            <a:pPr marL="0" marR="0" indent="0" algn="l">
              <a:lnSpc>
                <a:spcPts val="1200"/>
              </a:lnSpc>
              <a:spcBef>
                <a:spcPts val="570"/>
              </a:spcBef>
              <a:spcAft>
                <a:spcPts val="0"/>
              </a:spcAft>
              <a:tabLst>
                <a:tab algn="r" pos="6400800"/>
              </a:tabLst>
            </a:pPr>
            <a:r>
              <a:rPr lang="en-US" sz="1050" spc="0">
                <a:solidFill>
                  <a:srgbClr val="000000"/>
                </a:solidFill>
                <a:latin typeface="Georgia" pitchFamily="1" panose="02020603050405020304"/>
              </a:rPr>
              <a:t>Location of Certificates:  </a:t>
            </a:r>
            <a:r>
              <a:rPr lang="en-US" sz="100" spc="0">
                <a:solidFill>
                  <a:srgbClr val="000000"/>
                </a:solidFill>
                <a:latin typeface="Georgia" pitchFamily="1" panose="02020603050405020304"/>
              </a:rPr>
              <a:t> </a:t>
            </a:r>
          </a:p>
          <a:p>
            <a:pPr marL="0" marR="0" indent="0" algn="l">
              <a:lnSpc>
                <a:spcPts val="1200"/>
              </a:lnSpc>
              <a:spcBef>
                <a:spcPts val="2415"/>
              </a:spcBef>
              <a:spcAft>
                <a:spcPts val="0"/>
              </a:spcAft>
            </a:pPr>
            <a:r>
              <a:rPr lang="en-US" sz="1100" spc="0">
                <a:solidFill>
                  <a:srgbClr val="000000"/>
                </a:solidFill>
                <a:latin typeface="Georgia" pitchFamily="1" panose="02020603050405020304"/>
              </a:rPr>
              <a:t>2. I own the following stocks: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 Name: </a:t>
            </a:r>
            <a:r>
              <a:rPr lang="en-US" sz="100" spc="0">
                <a:solidFill>
                  <a:srgbClr val="000000"/>
                </a:solidFill>
                <a:latin typeface="Georgia" pitchFamily="1" panose="02020603050405020304"/>
              </a:rPr>
              <a:t> </a:t>
            </a:r>
          </a:p>
          <a:p>
            <a:pPr marL="0" marR="0" indent="0" algn="l">
              <a:lnSpc>
                <a:spcPts val="1800"/>
              </a:lnSpc>
              <a:spcBef>
                <a:spcPts val="75"/>
              </a:spcBef>
              <a:spcAft>
                <a:spcPts val="0"/>
              </a:spcAft>
              <a:tabLst>
                <a:tab algn="l" pos="2148840"/>
                <a:tab algn="r" pos="6400800"/>
              </a:tabLst>
            </a:pPr>
            <a:r>
              <a:rPr lang="en-US" sz="1050" spc="0">
                <a:solidFill>
                  <a:srgbClr val="000000"/>
                </a:solidFill>
                <a:latin typeface="Georgia" pitchFamily="1" panose="02020603050405020304"/>
              </a:rPr>
              <a:t>Estimated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Stock is: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Publicly Traded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Closely Held </a:t>
            </a:r>
          </a:p>
          <a:p>
            <a:pPr marL="0" marR="0" indent="0" algn="l">
              <a:lnSpc>
                <a:spcPts val="1200"/>
              </a:lnSpc>
              <a:spcBef>
                <a:spcPts val="570"/>
              </a:spcBef>
              <a:spcAft>
                <a:spcPts val="0"/>
              </a:spcAft>
              <a:tabLst>
                <a:tab algn="r" pos="6400800"/>
              </a:tabLst>
            </a:pPr>
            <a:r>
              <a:rPr lang="en-US" sz="1050" spc="0">
                <a:solidFill>
                  <a:srgbClr val="000000"/>
                </a:solidFill>
                <a:latin typeface="Georgia" pitchFamily="1" panose="02020603050405020304"/>
              </a:rPr>
              <a:t>Location of Certificates: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Stock Options/Stock Purchase Plans </a:t>
            </a:r>
          </a:p>
          <a:p>
            <a:pPr marL="0" marR="0" indent="182880" algn="l">
              <a:lnSpc>
                <a:spcPts val="1200"/>
              </a:lnSpc>
              <a:spcBef>
                <a:spcPts val="605"/>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Name of Stock Options: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Issuing Company: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r" pos="6400800"/>
              </a:tabLst>
            </a:pPr>
            <a:r>
              <a:rPr lang="en-US" sz="1050" spc="0">
                <a:solidFill>
                  <a:srgbClr val="000000"/>
                </a:solidFill>
                <a:latin typeface="Georgia" pitchFamily="1" panose="02020603050405020304"/>
              </a:rPr>
              <a:t>Grant Date: </a:t>
            </a:r>
            <a:r>
              <a:rPr lang="en-US" sz="1050" spc="0">
                <a:solidFill>
                  <a:srgbClr val="000000"/>
                </a:solidFill>
                <a:latin typeface="Georgia" pitchFamily="1" panose="02020603050405020304"/>
              </a:rPr>
              <a:t> Exercise Price: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l" pos="4572000"/>
                <a:tab algn="r" pos="6400800"/>
              </a:tabLst>
            </a:pPr>
            <a:r>
              <a:rPr lang="en-US" sz="1050" spc="0">
                <a:solidFill>
                  <a:srgbClr val="000000"/>
                </a:solidFill>
                <a:latin typeface="Georgia" pitchFamily="1" panose="02020603050405020304"/>
              </a:rPr>
              <a:t>Expiration Date: </a:t>
            </a:r>
            <a:r>
              <a:rPr lang="en-US" sz="1050" spc="0">
                <a:solidFill>
                  <a:srgbClr val="000000"/>
                </a:solidFill>
                <a:latin typeface="Georgia" pitchFamily="1" panose="02020603050405020304"/>
              </a:rPr>
              <a:t> Vesting Period: </a:t>
            </a:r>
            <a:r>
              <a:rPr lang="en-US" sz="1050" spc="0">
                <a:solidFill>
                  <a:srgbClr val="000000"/>
                </a:solidFill>
                <a:latin typeface="Georgia" pitchFamily="1" panose="02020603050405020304"/>
              </a:rPr>
              <a:t> Exercise Period: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Customer Service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Certificates or Documents: </a:t>
            </a:r>
            <a:r>
              <a:rPr lang="en-US" sz="100" spc="0">
                <a:solidFill>
                  <a:srgbClr val="000000"/>
                </a:solidFill>
                <a:latin typeface="Georgia" pitchFamily="1" panose="02020603050405020304"/>
              </a:rPr>
              <a:t> </a:t>
            </a:r>
          </a:p>
          <a:p>
            <a:pPr marL="0" marR="0" indent="182880" algn="l">
              <a:lnSpc>
                <a:spcPts val="1200"/>
              </a:lnSpc>
              <a:spcBef>
                <a:spcPts val="2160"/>
              </a:spcBef>
              <a:spcAft>
                <a:spcPts val="0"/>
              </a:spcAft>
              <a:buFont typeface="Georgia"/>
              <a:buAutoNum type="arabicPeriod"/>
              <a:tabLst>
                <a:tab algn="r" pos="6400800"/>
              </a:tabLst>
            </a:pPr>
            <a:r>
              <a:rPr lang="en-US" sz="1050" spc="0">
                <a:solidFill>
                  <a:srgbClr val="000000"/>
                </a:solidFill>
                <a:latin typeface="Georgia" pitchFamily="1" panose="02020603050405020304"/>
              </a:rPr>
              <a:t>Name of Stock Options: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Issuing Company: </a:t>
            </a:r>
            <a:r>
              <a:rPr lang="en-US" sz="100" spc="0">
                <a:solidFill>
                  <a:srgbClr val="000000"/>
                </a:solidFill>
                <a:latin typeface="Georgia" pitchFamily="1" panose="02020603050405020304"/>
              </a:rPr>
              <a:t> </a:t>
            </a:r>
          </a:p>
          <a:p>
            <a:pPr marL="0" marR="0" indent="0" algn="l">
              <a:lnSpc>
                <a:spcPts val="1200"/>
              </a:lnSpc>
              <a:spcBef>
                <a:spcPts val="62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r" pos="6400800"/>
              </a:tabLst>
            </a:pPr>
            <a:r>
              <a:rPr lang="en-US" sz="1050" spc="0">
                <a:solidFill>
                  <a:srgbClr val="000000"/>
                </a:solidFill>
                <a:latin typeface="Georgia" pitchFamily="1" panose="02020603050405020304"/>
              </a:rPr>
              <a:t>Grant Date: </a:t>
            </a:r>
            <a:r>
              <a:rPr lang="en-US" sz="1050" spc="0">
                <a:solidFill>
                  <a:srgbClr val="000000"/>
                </a:solidFill>
                <a:latin typeface="Georgia" pitchFamily="1" panose="02020603050405020304"/>
              </a:rPr>
              <a:t> Exercise Price: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l" pos="4572000"/>
                <a:tab algn="r" pos="6400800"/>
              </a:tabLst>
            </a:pPr>
            <a:r>
              <a:rPr lang="en-US" sz="1050" spc="0">
                <a:solidFill>
                  <a:srgbClr val="000000"/>
                </a:solidFill>
                <a:latin typeface="Georgia" pitchFamily="1" panose="02020603050405020304"/>
              </a:rPr>
              <a:t>Expiration Date: </a:t>
            </a:r>
            <a:r>
              <a:rPr lang="en-US" sz="1050" spc="0">
                <a:solidFill>
                  <a:srgbClr val="000000"/>
                </a:solidFill>
                <a:latin typeface="Georgia" pitchFamily="1" panose="02020603050405020304"/>
              </a:rPr>
              <a:t> Vesting Period: </a:t>
            </a:r>
            <a:r>
              <a:rPr lang="en-US" sz="1050" spc="0">
                <a:solidFill>
                  <a:srgbClr val="000000"/>
                </a:solidFill>
                <a:latin typeface="Georgia" pitchFamily="1" panose="02020603050405020304"/>
              </a:rPr>
              <a:t> Exercise Period: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Customer Service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Certificates or Documents: </a:t>
            </a:r>
            <a:r>
              <a:rPr lang="en-US" sz="100" spc="0">
                <a:solidFill>
                  <a:srgbClr val="000000"/>
                </a:solidFill>
                <a:latin typeface="Georgia" pitchFamily="1" panose="02020603050405020304"/>
              </a:rPr>
              <a:t> </a:t>
            </a:r>
          </a:p>
          <a:p>
            <a:pPr marL="0" marR="0" indent="0" algn="l">
              <a:lnSpc>
                <a:spcPts val="1400"/>
              </a:lnSpc>
              <a:spcBef>
                <a:spcPts val="1710"/>
              </a:spcBef>
              <a:spcAft>
                <a:spcPts val="0"/>
              </a:spcAft>
            </a:pPr>
            <a:r>
              <a:rPr lang="en-US" sz="1200" b="1" spc="-10">
                <a:solidFill>
                  <a:srgbClr val="000000"/>
                </a:solidFill>
                <a:latin typeface="Arial" pitchFamily="2" panose="02020603050405020304"/>
              </a:rPr>
              <a:t>Bonds </a:t>
            </a:r>
          </a:p>
          <a:p>
            <a:pPr marL="0" marR="0" indent="182880" algn="l">
              <a:lnSpc>
                <a:spcPts val="1300"/>
              </a:lnSpc>
              <a:spcBef>
                <a:spcPts val="525"/>
              </a:spcBef>
              <a:spcAft>
                <a:spcPts val="0"/>
              </a:spcAft>
              <a:buFont typeface="Georgia"/>
              <a:buAutoNum startAt="1" type="arabicPeriod"/>
            </a:pPr>
            <a:r>
              <a:rPr lang="en-US" sz="1100" spc="35">
                <a:solidFill>
                  <a:srgbClr val="000000"/>
                </a:solidFill>
                <a:latin typeface="Georgia" pitchFamily="1" panose="02020603050405020304"/>
              </a:rPr>
              <a:t>Type: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Corporate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State Gov’t.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Municipal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Federal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Other </a:t>
            </a:r>
          </a:p>
          <a:p>
            <a:pPr marL="0" marR="0" indent="0" algn="l">
              <a:lnSpc>
                <a:spcPts val="1200"/>
              </a:lnSpc>
              <a:spcBef>
                <a:spcPts val="570"/>
              </a:spcBef>
              <a:spcAft>
                <a:spcPts val="0"/>
              </a:spcAft>
              <a:tabLst>
                <a:tab algn="l" pos="1828800"/>
                <a:tab algn="r" pos="6400800"/>
              </a:tabLst>
            </a:pPr>
            <a:r>
              <a:rPr lang="en-US" sz="1050" spc="0">
                <a:solidFill>
                  <a:srgbClr val="000000"/>
                </a:solidFill>
                <a:latin typeface="Georgia" pitchFamily="1" panose="02020603050405020304"/>
              </a:rPr>
              <a:t>Amount of Bond: </a:t>
            </a:r>
            <a:r>
              <a:rPr lang="en-US" sz="1050" spc="0">
                <a:solidFill>
                  <a:srgbClr val="000000"/>
                </a:solidFill>
                <a:latin typeface="Georgia" pitchFamily="1" panose="02020603050405020304"/>
              </a:rPr>
              <a:t> Interest Rate Paid: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Number of Bonds: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Maturity Date: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l" pos="416052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300"/>
              </a:lnSpc>
              <a:spcBef>
                <a:spcPts val="2035"/>
              </a:spcBef>
              <a:spcAft>
                <a:spcPts val="0"/>
              </a:spcAft>
              <a:buFont typeface="Georgia"/>
              <a:buAutoNum type="arabicPeriod"/>
            </a:pPr>
            <a:r>
              <a:rPr lang="en-US" sz="1050" spc="35">
                <a:solidFill>
                  <a:srgbClr val="000000"/>
                </a:solidFill>
                <a:latin typeface="Georgia" pitchFamily="1" panose="02020603050405020304"/>
              </a:rPr>
              <a:t>Type: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Corporate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State Gov’t.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Municipal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Federal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Other </a:t>
            </a:r>
          </a:p>
          <a:p>
            <a:pPr marL="0" marR="0" indent="0" algn="l">
              <a:lnSpc>
                <a:spcPts val="1200"/>
              </a:lnSpc>
              <a:spcBef>
                <a:spcPts val="570"/>
              </a:spcBef>
              <a:spcAft>
                <a:spcPts val="0"/>
              </a:spcAft>
              <a:tabLst>
                <a:tab algn="l" pos="1828800"/>
                <a:tab algn="r" pos="6400800"/>
              </a:tabLst>
            </a:pPr>
            <a:r>
              <a:rPr lang="en-US" sz="1050" spc="0">
                <a:solidFill>
                  <a:srgbClr val="000000"/>
                </a:solidFill>
                <a:latin typeface="Georgia" pitchFamily="1" panose="02020603050405020304"/>
              </a:rPr>
              <a:t>Amount of Bond: </a:t>
            </a:r>
            <a:r>
              <a:rPr lang="en-US" sz="1050" spc="0">
                <a:solidFill>
                  <a:srgbClr val="000000"/>
                </a:solidFill>
                <a:latin typeface="Georgia" pitchFamily="1" panose="02020603050405020304"/>
              </a:rPr>
              <a:t> Interest Rate Paid: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Number of Bonds: </a:t>
            </a:r>
            <a:r>
              <a:rPr lang="en-US" sz="100" spc="0">
                <a:solidFill>
                  <a:srgbClr val="000000"/>
                </a:solidFill>
                <a:latin typeface="Georgia" pitchFamily="1" panose="02020603050405020304"/>
              </a:rPr>
              <a:t> </a:t>
            </a:r>
          </a:p>
          <a:p>
            <a:pPr marL="0" marR="0" indent="0" algn="l">
              <a:lnSpc>
                <a:spcPts val="1200"/>
              </a:lnSpc>
              <a:spcBef>
                <a:spcPts val="645"/>
              </a:spcBef>
              <a:spcAft>
                <a:spcPts val="1920"/>
              </a:spcAft>
              <a:tabLst>
                <a:tab algn="r" pos="6400800"/>
              </a:tabLst>
            </a:pPr>
            <a:r>
              <a:rPr lang="en-US" sz="1050" spc="0">
                <a:solidFill>
                  <a:srgbClr val="000000"/>
                </a:solidFill>
                <a:latin typeface="Georgia" pitchFamily="1" panose="02020603050405020304"/>
              </a:rPr>
              <a:t>Issuer:  </a:t>
            </a:r>
            <a:r>
              <a:rPr lang="en-US" sz="100" spc="0">
                <a:solidFill>
                  <a:srgbClr val="000000"/>
                </a:solidFill>
                <a:latin typeface="Georgia" pitchFamily="1" panose="02020603050405020304"/>
              </a:rPr>
              <a:t> </a:t>
            </a:r>
          </a:p>
        </p:txBody>
      </p:sp>
    </p:spTree>
  </p:cSld>
  <p:clrMapOvr>
    <a:masterClrMapping/>
  </p:clrMapOvr>
</p:sldLayout>
</file>

<file path=ppt/slideLayouts/slideLayout12.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2">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913130"/>
          </a:xfrm>
          <a:prstGeom prst="rect">
            <a:avLst/>
          </a:prstGeom>
          <a:noFill/>
          <a:ln w="0" cmpd="sng">
            <a:noFill/>
            <a:prstDash val="solid"/>
          </a:ln>
        </p:spPr>
        <p:txBody>
          <a:bodyPr vert="horz" lIns="0" tIns="9525" rIns="0" bIns="0" anchor="t"/>
          <a:lstStyle/>
          <a:p>
            <a:pPr marL="0" marR="0" indent="0" algn="l">
              <a:lnSpc>
                <a:spcPts val="1200"/>
              </a:lnSpc>
              <a:spcAft>
                <a:spcPts val="0"/>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Maturity Date:  </a:t>
            </a:r>
            <a:r>
              <a:rPr lang="en-US" sz="100" spc="0">
                <a:solidFill>
                  <a:srgbClr val="000000"/>
                </a:solidFill>
                <a:latin typeface="Georgia" pitchFamily="1" panose="02020603050405020304"/>
              </a:rPr>
              <a:t> </a:t>
            </a:r>
          </a:p>
          <a:p>
            <a:pPr marL="0" marR="0" indent="0" algn="l">
              <a:lnSpc>
                <a:spcPts val="1200"/>
              </a:lnSpc>
              <a:spcBef>
                <a:spcPts val="645"/>
              </a:spcBef>
              <a:spcAft>
                <a:spcPts val="2350"/>
              </a:spcAft>
              <a:tabLst>
                <a:tab algn="l" pos="3108960"/>
                <a:tab algn="r" pos="635508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p:txBody>
      </p:sp>
      <p:sp>
        <p:nvSpPr>
          <p:cNvPr id="4" name=""/>
          <p:cNvSpPr/>
          <p:nvPr>
            <p:ph type="body" idx="10"/>
          </p:nvPr>
        </p:nvSpPr>
        <p:spPr>
          <a:xfrm>
            <a:off x="679450" y="1344930"/>
            <a:ext cx="6413500" cy="313690"/>
          </a:xfrm>
          <a:prstGeom prst="rect">
            <a:avLst/>
          </a:prstGeom>
          <a:noFill/>
          <a:ln w="0" cmpd="sng">
            <a:noFill/>
            <a:prstDash val="solid"/>
          </a:ln>
        </p:spPr>
        <p:txBody>
          <a:bodyPr vert="horz" lIns="0" tIns="635" rIns="0" bIns="0" anchor="t">
            <a:normAutofit fontScale="95000"/>
          </a:bodyPr>
          <a:lstStyle/>
          <a:p>
            <a:pPr marL="0" marR="0" indent="0" algn="ctr">
              <a:lnSpc>
                <a:spcPts val="2400"/>
              </a:lnSpc>
              <a:spcAft>
                <a:spcPts val="0"/>
              </a:spcAft>
            </a:pPr>
            <a:r>
              <a:rPr lang="en-US" sz="2150" spc="0">
                <a:solidFill>
                  <a:srgbClr val="000000"/>
                </a:solidFill>
                <a:latin typeface="Times New Roman" pitchFamily="1" panose="02020603050405020304"/>
              </a:rPr>
              <a:t>OTHER ASSETS </a:t>
            </a:r>
          </a:p>
        </p:txBody>
      </p:sp>
      <p:sp>
        <p:nvSpPr>
          <p:cNvPr id="5" name=""/>
          <p:cNvSpPr/>
          <p:nvPr>
            <p:ph type="body" idx="10"/>
          </p:nvPr>
        </p:nvSpPr>
        <p:spPr>
          <a:xfrm>
            <a:off x="679450" y="1658620"/>
            <a:ext cx="6413500" cy="1499870"/>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200" b="1" spc="-20">
                <a:solidFill>
                  <a:srgbClr val="000000"/>
                </a:solidFill>
                <a:latin typeface="Arial" pitchFamily="2" panose="02020603050405020304"/>
              </a:rPr>
              <a:t>REAL ESTATE </a:t>
            </a:r>
          </a:p>
          <a:p>
            <a:pPr marL="0" marR="0" indent="0" algn="l">
              <a:lnSpc>
                <a:spcPts val="1200"/>
              </a:lnSpc>
              <a:spcBef>
                <a:spcPts val="550"/>
              </a:spcBef>
              <a:spcAft>
                <a:spcPts val="0"/>
              </a:spcAft>
            </a:pPr>
            <a:r>
              <a:rPr lang="en-US" sz="1100" spc="20">
                <a:solidFill>
                  <a:srgbClr val="000000"/>
                </a:solidFill>
                <a:latin typeface="Georgia" pitchFamily="1" panose="02020603050405020304"/>
              </a:rPr>
              <a:t>Type of Property: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Residential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Commercial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Rental </a:t>
            </a:r>
          </a:p>
          <a:p>
            <a:pPr marL="0" marR="0" indent="0" algn="l">
              <a:lnSpc>
                <a:spcPts val="1200"/>
              </a:lnSpc>
              <a:spcBef>
                <a:spcPts val="645"/>
              </a:spcBef>
              <a:spcAft>
                <a:spcPts val="0"/>
              </a:spcAft>
              <a:tabLst>
                <a:tab algn="l" pos="2743200"/>
              </a:tabLst>
            </a:pPr>
            <a:r>
              <a:rPr lang="en-US" sz="1050" spc="0">
                <a:solidFill>
                  <a:srgbClr val="000000"/>
                </a:solidFill>
                <a:latin typeface="Georgia" pitchFamily="1" panose="02020603050405020304"/>
              </a:rPr>
              <a:t>Owner(s):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l" pos="2743200"/>
              </a:tabLst>
            </a:pPr>
            <a:r>
              <a:rPr lang="en-US" sz="1050" spc="0">
                <a:solidFill>
                  <a:srgbClr val="000000"/>
                </a:solidFill>
                <a:latin typeface="Georgia" pitchFamily="1" panose="02020603050405020304"/>
              </a:rPr>
              <a:t>Estimated Value:  </a:t>
            </a:r>
            <a:r>
              <a:rPr lang="en-US" sz="1050" spc="0">
                <a:solidFill>
                  <a:srgbClr val="000000"/>
                </a:solidFill>
                <a:latin typeface="Georgia" pitchFamily="1" panose="02020603050405020304"/>
              </a:rPr>
              <a:t> Mortgage Balance: </a:t>
            </a:r>
          </a:p>
          <a:p>
            <a:pPr marL="0" marR="0" indent="0" algn="l">
              <a:lnSpc>
                <a:spcPts val="1800"/>
              </a:lnSpc>
              <a:spcBef>
                <a:spcPts val="0"/>
              </a:spcBef>
              <a:spcAft>
                <a:spcPts val="1585"/>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br/>
            <a:r>
              <a:rPr lang="en-US" sz="1100" spc="0">
                <a:solidFill>
                  <a:srgbClr val="000000"/>
                </a:solidFill>
                <a:latin typeface="Georgia" pitchFamily="1" panose="02020603050405020304"/>
              </a:rPr>
              <a:t>List improvements made and dates: </a:t>
            </a:r>
          </a:p>
        </p:txBody>
      </p:sp>
      <p:sp>
        <p:nvSpPr>
          <p:cNvPr id="6" name=""/>
          <p:cNvSpPr/>
          <p:nvPr>
            <p:ph type="body" idx="10"/>
          </p:nvPr>
        </p:nvSpPr>
        <p:spPr>
          <a:xfrm>
            <a:off x="679450" y="3158490"/>
            <a:ext cx="6413500" cy="914400"/>
          </a:xfrm>
          <a:prstGeom prst="rect">
            <a:avLst/>
          </a:prstGeom>
          <a:noFill/>
          <a:ln w="0" cmpd="sng">
            <a:noFill/>
            <a:prstDash val="solid"/>
          </a:ln>
        </p:spPr>
        <p:txBody>
          <a:bodyPr vert="horz" lIns="0" tIns="334010" rIns="0" bIns="0" anchor="t"/>
          <a:lstStyle/>
          <a:p>
            <a:pPr marL="0" marR="0" indent="0" algn="l">
              <a:lnSpc>
                <a:spcPts val="1200"/>
              </a:lnSpc>
              <a:spcAft>
                <a:spcPts val="0"/>
              </a:spcAft>
            </a:pPr>
            <a:r>
              <a:rPr lang="en-US" sz="1050" spc="0">
                <a:solidFill>
                  <a:srgbClr val="000000"/>
                </a:solidFill>
                <a:latin typeface="Georgia" pitchFamily="1" panose="02020603050405020304"/>
              </a:rPr>
              <a:t>Provide locations of original abstract and/or title insurance certificate: </a:t>
            </a:r>
          </a:p>
          <a:p>
            <a:pPr marL="0" marR="0" indent="0" algn="l">
              <a:lnSpc>
                <a:spcPts val="1200"/>
              </a:lnSpc>
              <a:spcBef>
                <a:spcPts val="645"/>
              </a:spcBef>
              <a:spcAft>
                <a:spcPts val="1585"/>
              </a:spcAft>
              <a:tabLst>
                <a:tab algn="l" pos="4114800"/>
              </a:tabLst>
            </a:pPr>
            <a:r>
              <a:rPr lang="en-US" sz="1050" spc="0">
                <a:solidFill>
                  <a:srgbClr val="000000"/>
                </a:solidFill>
                <a:latin typeface="Georgia" pitchFamily="1" panose="02020603050405020304"/>
              </a:rPr>
              <a:t>Provide location of lien if mortgage is paid off:  </a:t>
            </a:r>
            <a:r>
              <a:rPr lang="en-US" sz="100" spc="0">
                <a:solidFill>
                  <a:srgbClr val="000000"/>
                </a:solidFill>
                <a:latin typeface="Georgia" pitchFamily="1" panose="02020603050405020304"/>
              </a:rPr>
              <a:t> </a:t>
            </a:r>
          </a:p>
        </p:txBody>
      </p:sp>
      <p:sp>
        <p:nvSpPr>
          <p:cNvPr id="7" name=""/>
          <p:cNvSpPr/>
          <p:nvPr>
            <p:ph type="body" idx="10"/>
          </p:nvPr>
        </p:nvSpPr>
        <p:spPr>
          <a:xfrm>
            <a:off x="679450" y="4072890"/>
            <a:ext cx="6413500" cy="1066800"/>
          </a:xfrm>
          <a:prstGeom prst="rect">
            <a:avLst/>
          </a:prstGeom>
          <a:noFill/>
          <a:ln w="0" cmpd="sng">
            <a:noFill/>
            <a:prstDash val="solid"/>
          </a:ln>
        </p:spPr>
        <p:txBody>
          <a:bodyPr vert="horz" lIns="0" tIns="237490" rIns="0" bIns="0" anchor="t"/>
          <a:lstStyle/>
          <a:p>
            <a:pPr marL="0" marR="0" indent="0" algn="l">
              <a:lnSpc>
                <a:spcPts val="1400"/>
              </a:lnSpc>
              <a:spcAft>
                <a:spcPts val="0"/>
              </a:spcAft>
            </a:pPr>
            <a:r>
              <a:rPr lang="en-US" sz="1200" b="1" spc="0">
                <a:solidFill>
                  <a:srgbClr val="000000"/>
                </a:solidFill>
                <a:latin typeface="Arial" pitchFamily="2" panose="02020603050405020304"/>
              </a:rPr>
              <a:t>PERSONAL PROPERTY </a:t>
            </a:r>
          </a:p>
          <a:p>
            <a:pPr marL="0" marR="0" indent="0" algn="l">
              <a:lnSpc>
                <a:spcPts val="1200"/>
              </a:lnSpc>
              <a:spcBef>
                <a:spcPts val="605"/>
              </a:spcBef>
              <a:spcAft>
                <a:spcPts val="0"/>
              </a:spcAft>
            </a:pPr>
            <a:r>
              <a:rPr lang="en-US" sz="1050" spc="0">
                <a:solidFill>
                  <a:srgbClr val="000000"/>
                </a:solidFill>
                <a:latin typeface="Georgia" pitchFamily="1" panose="02020603050405020304"/>
              </a:rPr>
              <a:t>If you have personal property that you may have stored, list the location of the storage facility and </a:t>
            </a:r>
          </a:p>
          <a:p>
            <a:pPr marL="0" marR="0" indent="0" algn="l">
              <a:lnSpc>
                <a:spcPts val="1200"/>
              </a:lnSpc>
              <a:spcBef>
                <a:spcPts val="645"/>
              </a:spcBef>
              <a:spcAft>
                <a:spcPts val="1605"/>
              </a:spcAft>
              <a:tabLst>
                <a:tab algn="l" pos="5760720"/>
              </a:tabLst>
            </a:pPr>
            <a:r>
              <a:rPr lang="en-US" sz="1050" spc="0">
                <a:solidFill>
                  <a:srgbClr val="000000"/>
                </a:solidFill>
                <a:latin typeface="Georgia" pitchFamily="1" panose="02020603050405020304"/>
              </a:rPr>
              <a:t>description of items stored:  </a:t>
            </a:r>
            <a:r>
              <a:rPr lang="en-US" sz="100" spc="0">
                <a:solidFill>
                  <a:srgbClr val="000000"/>
                </a:solidFill>
                <a:latin typeface="Georgia" pitchFamily="1" panose="02020603050405020304"/>
              </a:rPr>
              <a:t> </a:t>
            </a:r>
          </a:p>
        </p:txBody>
      </p:sp>
      <p:sp>
        <p:nvSpPr>
          <p:cNvPr id="8" name=""/>
          <p:cNvSpPr/>
          <p:nvPr>
            <p:ph type="body" idx="10"/>
          </p:nvPr>
        </p:nvSpPr>
        <p:spPr>
          <a:xfrm>
            <a:off x="679450" y="5139690"/>
            <a:ext cx="6413500" cy="1143000"/>
          </a:xfrm>
          <a:prstGeom prst="rect">
            <a:avLst/>
          </a:prstGeom>
          <a:noFill/>
          <a:ln w="0" cmpd="sng">
            <a:noFill/>
            <a:prstDash val="solid"/>
          </a:ln>
        </p:spPr>
        <p:txBody>
          <a:bodyPr vert="horz" lIns="0" tIns="562610" rIns="0" bIns="0" anchor="t"/>
          <a:lstStyle/>
          <a:p>
            <a:pPr marL="0" marR="0" indent="0" algn="l">
              <a:lnSpc>
                <a:spcPts val="1200"/>
              </a:lnSpc>
              <a:spcAft>
                <a:spcPts val="0"/>
              </a:spcAft>
            </a:pPr>
            <a:r>
              <a:rPr lang="en-US" sz="1050" spc="0">
                <a:solidFill>
                  <a:srgbClr val="000000"/>
                </a:solidFill>
                <a:latin typeface="Georgia" pitchFamily="1" panose="02020603050405020304"/>
              </a:rPr>
              <a:t>If you have loaned any assets (furniture, art, etc.), list below. </a:t>
            </a:r>
          </a:p>
          <a:p>
            <a:pPr marL="0" marR="0" indent="0" algn="l">
              <a:lnSpc>
                <a:spcPts val="1200"/>
              </a:lnSpc>
              <a:spcBef>
                <a:spcPts val="645"/>
              </a:spcBef>
              <a:spcAft>
                <a:spcPts val="1605"/>
              </a:spcAft>
              <a:tabLst>
                <a:tab algn="l" pos="3566160"/>
              </a:tabLst>
            </a:pPr>
            <a:r>
              <a:rPr lang="en-US" sz="1050" spc="0">
                <a:solidFill>
                  <a:srgbClr val="000000"/>
                </a:solidFill>
                <a:latin typeface="Georgia" pitchFamily="1" panose="02020603050405020304"/>
              </a:rPr>
              <a:t>Objects: </a:t>
            </a:r>
            <a:r>
              <a:rPr lang="en-US" sz="100" spc="0">
                <a:solidFill>
                  <a:srgbClr val="000000"/>
                </a:solidFill>
                <a:latin typeface="Georgia" pitchFamily="1" panose="02020603050405020304"/>
              </a:rPr>
              <a:t> </a:t>
            </a:r>
          </a:p>
        </p:txBody>
      </p:sp>
      <p:sp>
        <p:nvSpPr>
          <p:cNvPr id="9" name=""/>
          <p:cNvSpPr/>
          <p:nvPr>
            <p:ph type="body" idx="10"/>
          </p:nvPr>
        </p:nvSpPr>
        <p:spPr>
          <a:xfrm>
            <a:off x="679450" y="6282690"/>
            <a:ext cx="6413500" cy="457200"/>
          </a:xfrm>
          <a:prstGeom prst="rect">
            <a:avLst/>
          </a:prstGeom>
          <a:noFill/>
          <a:ln w="0" cmpd="sng">
            <a:noFill/>
            <a:prstDash val="solid"/>
          </a:ln>
        </p:spPr>
        <p:txBody>
          <a:bodyPr vert="horz" lIns="0" tIns="105410" rIns="0" bIns="0" anchor="t"/>
          <a:lstStyle/>
          <a:p>
            <a:pPr marL="0" marR="0" indent="0" algn="l">
              <a:lnSpc>
                <a:spcPts val="1200"/>
              </a:lnSpc>
              <a:spcAft>
                <a:spcPts val="1605"/>
              </a:spcAft>
            </a:pPr>
            <a:r>
              <a:rPr lang="en-US" sz="1050" spc="0">
                <a:solidFill>
                  <a:srgbClr val="000000"/>
                </a:solidFill>
                <a:latin typeface="Georgia" pitchFamily="1" panose="02020603050405020304"/>
              </a:rPr>
              <a:t>Person Holding Them: </a:t>
            </a:r>
          </a:p>
        </p:txBody>
      </p:sp>
      <p:sp>
        <p:nvSpPr>
          <p:cNvPr id="10" name=""/>
          <p:cNvSpPr/>
          <p:nvPr>
            <p:ph type="body" idx="10"/>
          </p:nvPr>
        </p:nvSpPr>
        <p:spPr>
          <a:xfrm>
            <a:off x="679450" y="6739890"/>
            <a:ext cx="6413500" cy="1349375"/>
          </a:xfrm>
          <a:prstGeom prst="rect">
            <a:avLst/>
          </a:prstGeom>
          <a:noFill/>
          <a:ln w="0" cmpd="sng">
            <a:noFill/>
            <a:prstDash val="solid"/>
          </a:ln>
        </p:spPr>
        <p:txBody>
          <a:bodyPr vert="horz" lIns="0" tIns="694690" rIns="0" bIns="0" anchor="t"/>
          <a:lstStyle/>
          <a:p>
            <a:pPr marL="0" marR="0" indent="0" algn="l">
              <a:lnSpc>
                <a:spcPts val="1400"/>
              </a:lnSpc>
              <a:spcAft>
                <a:spcPts val="0"/>
              </a:spcAft>
            </a:pPr>
            <a:r>
              <a:rPr lang="en-US" sz="1200" b="1" spc="0">
                <a:solidFill>
                  <a:srgbClr val="000000"/>
                </a:solidFill>
                <a:latin typeface="Arial" pitchFamily="2" panose="02020603050405020304"/>
              </a:rPr>
              <a:t>Bequests </a:t>
            </a:r>
          </a:p>
          <a:p>
            <a:pPr marL="0" marR="0" indent="0" algn="l">
              <a:lnSpc>
                <a:spcPts val="1200"/>
              </a:lnSpc>
              <a:spcBef>
                <a:spcPts val="265"/>
              </a:spcBef>
              <a:spcAft>
                <a:spcPts val="0"/>
              </a:spcAft>
            </a:pPr>
            <a:r>
              <a:rPr lang="en-US" sz="1100" spc="0">
                <a:solidFill>
                  <a:srgbClr val="000000"/>
                </a:solidFill>
                <a:latin typeface="Georgia" pitchFamily="1" panose="02020603050405020304"/>
              </a:rPr>
              <a:t>In addition to your will, have you prepared a list of bequests (heirlooms, art, etc.), and the individuals </a:t>
            </a:r>
          </a:p>
          <a:p>
            <a:pPr marL="0" marR="0" indent="0" algn="l">
              <a:lnSpc>
                <a:spcPts val="1200"/>
              </a:lnSpc>
              <a:spcBef>
                <a:spcPts val="325"/>
              </a:spcBef>
              <a:spcAft>
                <a:spcPts val="790"/>
              </a:spcAft>
            </a:pPr>
            <a:r>
              <a:rPr lang="en-US" sz="1100" spc="0">
                <a:solidFill>
                  <a:srgbClr val="000000"/>
                </a:solidFill>
                <a:latin typeface="Georgia" pitchFamily="1" panose="02020603050405020304"/>
              </a:rPr>
              <a:t>who you would like to receive the property upon your death? If yes, list below. </a:t>
            </a:r>
          </a:p>
        </p:txBody>
      </p:sp>
      <p:sp>
        <p:nvSpPr>
          <p:cNvPr id="11" name=""/>
          <p:cNvSpPr/>
          <p:nvPr>
            <p:ph type="body" idx="10"/>
          </p:nvPr>
        </p:nvSpPr>
        <p:spPr>
          <a:xfrm>
            <a:off x="679450" y="8089265"/>
            <a:ext cx="6413500" cy="12509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55"/>
              </a:spcAft>
              <a:tabLst>
                <a:tab algn="l" pos="1828800"/>
                <a:tab algn="l" pos="3200400"/>
                <a:tab algn="l" pos="5029200"/>
              </a:tabLst>
            </a:pPr>
            <a:r>
              <a:rPr lang="en-US" sz="950" b="1" spc="0">
                <a:solidFill>
                  <a:srgbClr val="000000"/>
                </a:solidFill>
                <a:latin typeface="Arial Narrow" pitchFamily="2" panose="02020603050405020304"/>
              </a:rPr>
              <a:t>Description </a:t>
            </a:r>
            <a:r>
              <a:rPr lang="en-US" sz="950" b="1" spc="0">
                <a:solidFill>
                  <a:srgbClr val="000000"/>
                </a:solidFill>
                <a:latin typeface="Arial Narrow" pitchFamily="2" panose="02020603050405020304"/>
              </a:rPr>
              <a:t>Location </a:t>
            </a:r>
            <a:r>
              <a:rPr lang="en-US" sz="950" b="1" spc="0">
                <a:solidFill>
                  <a:srgbClr val="000000"/>
                </a:solidFill>
                <a:latin typeface="Arial Narrow" pitchFamily="2" panose="02020603050405020304"/>
              </a:rPr>
              <a:t>Name of Individual </a:t>
            </a:r>
            <a:r>
              <a:rPr lang="en-US" sz="950" b="1" spc="0">
                <a:solidFill>
                  <a:srgbClr val="000000"/>
                </a:solidFill>
                <a:latin typeface="Arial Narrow" pitchFamily="2" panose="02020603050405020304"/>
              </a:rPr>
              <a:t>Phone Number </a:t>
            </a:r>
          </a:p>
        </p:txBody>
      </p:sp>
    </p:spTree>
  </p:cSld>
  <p:clrMapOvr>
    <a:masterClrMapping/>
  </p:clrMapOvr>
</p:sldLayout>
</file>

<file path=ppt/slideLayouts/slideLayout13.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3">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84530" y="457200"/>
            <a:ext cx="6413500" cy="493395"/>
          </a:xfrm>
          <a:prstGeom prst="rect">
            <a:avLst/>
          </a:prstGeom>
          <a:noFill/>
          <a:ln w="0" cmpd="sng">
            <a:noFill/>
            <a:prstDash val="solid"/>
          </a:ln>
        </p:spPr>
        <p:txBody>
          <a:bodyPr vert="horz" lIns="0" tIns="6350" rIns="0" bIns="0" anchor="t">
            <a:normAutofit fontScale="90000"/>
          </a:bodyPr>
          <a:lstStyle/>
          <a:p>
            <a:pPr marL="0" marR="0" indent="0" algn="ctr">
              <a:lnSpc>
                <a:spcPts val="2500"/>
              </a:lnSpc>
              <a:spcAft>
                <a:spcPts val="1275"/>
              </a:spcAft>
            </a:pPr>
            <a:r>
              <a:rPr lang="en-US" sz="2200" spc="75">
                <a:solidFill>
                  <a:srgbClr val="000000"/>
                </a:solidFill>
                <a:latin typeface="Times New Roman" pitchFamily="1" panose="02020603050405020304"/>
              </a:rPr>
              <a:t>LIABILITIES </a:t>
            </a:r>
          </a:p>
        </p:txBody>
      </p:sp>
      <p:sp>
        <p:nvSpPr>
          <p:cNvPr id="4" name=""/>
          <p:cNvSpPr/>
          <p:nvPr>
            <p:ph type="body" idx="10"/>
          </p:nvPr>
        </p:nvSpPr>
        <p:spPr>
          <a:xfrm>
            <a:off x="652145" y="950595"/>
            <a:ext cx="6413500" cy="4869180"/>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0">
                <a:solidFill>
                  <a:srgbClr val="000000"/>
                </a:solidFill>
                <a:latin typeface="Arial" pitchFamily="2" panose="02020603050405020304"/>
              </a:rPr>
              <a:t>MORTGAGE(S) </a:t>
            </a:r>
          </a:p>
          <a:p>
            <a:pPr marL="0" marR="0" indent="0" algn="l">
              <a:lnSpc>
                <a:spcPts val="1200"/>
              </a:lnSpc>
              <a:spcBef>
                <a:spcPts val="215"/>
              </a:spcBef>
              <a:spcAft>
                <a:spcPts val="0"/>
              </a:spcAft>
            </a:pPr>
            <a:r>
              <a:rPr lang="en-US" sz="1100" spc="15">
                <a:solidFill>
                  <a:srgbClr val="000000"/>
                </a:solidFill>
                <a:latin typeface="Georgia" pitchFamily="1" panose="02020603050405020304"/>
              </a:rPr>
              <a:t>Are you still making mortgage payments?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Yes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No </a:t>
            </a:r>
          </a:p>
          <a:p>
            <a:pPr marL="0" marR="0" indent="182880" algn="l">
              <a:lnSpc>
                <a:spcPts val="1200"/>
              </a:lnSpc>
              <a:spcBef>
                <a:spcPts val="645"/>
              </a:spcBef>
              <a:spcAft>
                <a:spcPts val="0"/>
              </a:spcAft>
              <a:buFont typeface="Georgia"/>
              <a:buAutoNum startAt="1" type="arabicPeriod"/>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200"/>
              </a:lnSpc>
              <a:spcBef>
                <a:spcPts val="2160"/>
              </a:spcBef>
              <a:spcAft>
                <a:spcPts val="0"/>
              </a:spcAft>
              <a:buFont typeface="Georgia"/>
              <a:buAutoNum type="arabicPeriod"/>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CAR LOANS </a:t>
            </a:r>
          </a:p>
          <a:p>
            <a:pPr marL="0" marR="0" indent="0" algn="l">
              <a:lnSpc>
                <a:spcPts val="1200"/>
              </a:lnSpc>
              <a:spcBef>
                <a:spcPts val="215"/>
              </a:spcBef>
              <a:spcAft>
                <a:spcPts val="0"/>
              </a:spcAft>
            </a:pPr>
            <a:r>
              <a:rPr lang="en-US" sz="1100" spc="15">
                <a:solidFill>
                  <a:srgbClr val="000000"/>
                </a:solidFill>
                <a:latin typeface="Georgia" pitchFamily="1" panose="02020603050405020304"/>
              </a:rPr>
              <a:t>Are you still making car payments?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Yes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No </a:t>
            </a:r>
          </a:p>
          <a:p>
            <a:pPr marL="0" marR="0" indent="0" algn="l">
              <a:lnSpc>
                <a:spcPts val="1200"/>
              </a:lnSpc>
              <a:spcBef>
                <a:spcPts val="645"/>
              </a:spcBef>
              <a:spcAft>
                <a:spcPts val="0"/>
              </a:spcAft>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500"/>
              </a:lnSpc>
              <a:spcBef>
                <a:spcPts val="1485"/>
              </a:spcBef>
              <a:spcAft>
                <a:spcPts val="3380"/>
              </a:spcAft>
            </a:pPr>
            <a:r>
              <a:rPr lang="en-US" sz="1200" b="1" spc="0">
                <a:solidFill>
                  <a:srgbClr val="000000"/>
                </a:solidFill>
                <a:latin typeface="Arial" pitchFamily="2" panose="02020603050405020304"/>
              </a:rPr>
              <a:t>OTHER LOANS </a:t>
            </a:r>
            <a:r>
              <a:rPr lang="en-US" sz="1200" spc="0">
                <a:solidFill>
                  <a:srgbClr val="000000"/>
                </a:solidFill>
                <a:latin typeface="Arial" pitchFamily="2" panose="02020603050405020304"/>
              </a:rPr>
              <a:t>(e.g., home equity) </a:t>
            </a:r>
            <a:br/>
            <a:r>
              <a:rPr lang="en-US" sz="1100" spc="0">
                <a:solidFill>
                  <a:srgbClr val="000000"/>
                </a:solidFill>
                <a:latin typeface="Georgia" pitchFamily="1" panose="02020603050405020304"/>
              </a:rPr>
              <a:t>List here: </a:t>
            </a:r>
          </a:p>
        </p:txBody>
      </p:sp>
      <p:sp>
        <p:nvSpPr>
          <p:cNvPr id="5" name=""/>
          <p:cNvSpPr/>
          <p:nvPr>
            <p:ph type="body" idx="10"/>
          </p:nvPr>
        </p:nvSpPr>
        <p:spPr>
          <a:xfrm>
            <a:off x="684530" y="6092190"/>
            <a:ext cx="1168400" cy="144145"/>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35">
                <a:solidFill>
                  <a:srgbClr val="000000"/>
                </a:solidFill>
                <a:latin typeface="Arial" pitchFamily="2" panose="02020603050405020304"/>
              </a:rPr>
              <a:t>CREDIT CARDS </a:t>
            </a:r>
          </a:p>
        </p:txBody>
      </p:sp>
      <p:sp>
        <p:nvSpPr>
          <p:cNvPr id="6" name=""/>
          <p:cNvSpPr/>
          <p:nvPr>
            <p:ph type="body" idx="10"/>
          </p:nvPr>
        </p:nvSpPr>
        <p:spPr>
          <a:xfrm>
            <a:off x="684530" y="6236335"/>
            <a:ext cx="6350000" cy="252730"/>
          </a:xfrm>
          <a:prstGeom prst="rect">
            <a:avLst/>
          </a:prstGeom>
          <a:noFill/>
          <a:ln w="0" cmpd="sng">
            <a:noFill/>
            <a:prstDash val="solid"/>
          </a:ln>
        </p:spPr>
        <p:txBody>
          <a:bodyPr vert="horz" lIns="0" tIns="74295" rIns="0" bIns="0" anchor="t"/>
          <a:lstStyle/>
          <a:p>
            <a:pPr marL="0" marR="0" indent="0" algn="l">
              <a:lnSpc>
                <a:spcPts val="1100"/>
              </a:lnSpc>
              <a:spcAft>
                <a:spcPts val="0"/>
              </a:spcAft>
              <a:tabLst>
                <a:tab algn="l" pos="3017520"/>
                <a:tab algn="r" pos="6355080"/>
              </a:tabLst>
            </a:pPr>
            <a:r>
              <a:rPr lang="en-US" sz="1050" spc="0">
                <a:solidFill>
                  <a:srgbClr val="000000"/>
                </a:solidFill>
                <a:latin typeface="Georgia" pitchFamily="1" panose="02020603050405020304"/>
              </a:rPr>
              <a:t>1. Name of Card: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sp>
        <p:nvSpPr>
          <p:cNvPr id="7" name=""/>
          <p:cNvSpPr/>
          <p:nvPr>
            <p:ph type="body" idx="10"/>
          </p:nvPr>
        </p:nvSpPr>
        <p:spPr>
          <a:xfrm>
            <a:off x="652145" y="6489065"/>
            <a:ext cx="6413500" cy="445135"/>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8" name=""/>
          <p:cNvSpPr/>
          <p:nvPr>
            <p:ph type="body" idx="10"/>
          </p:nvPr>
        </p:nvSpPr>
        <p:spPr>
          <a:xfrm>
            <a:off x="652145" y="6934200"/>
            <a:ext cx="1009015" cy="469265"/>
          </a:xfrm>
          <a:prstGeom prst="rect">
            <a:avLst/>
          </a:prstGeom>
          <a:noFill/>
          <a:ln w="0" cmpd="sng">
            <a:noFill/>
            <a:prstDash val="solid"/>
          </a:ln>
        </p:spPr>
        <p:txBody>
          <a:bodyPr vert="horz" lIns="0" tIns="0" rIns="0" bIns="0" anchor="t"/>
          <a:lstStyle/>
          <a:p>
            <a:pPr marL="0" marR="0" indent="0" algn="l">
              <a:lnSpc>
                <a:spcPts val="1800"/>
              </a:lnSpc>
              <a:spcAft>
                <a:spcPts val="0"/>
              </a:spcAft>
            </a:pPr>
            <a:r>
              <a:rPr lang="en-US" sz="1050" spc="0">
                <a:solidFill>
                  <a:srgbClr val="000000"/>
                </a:solidFill>
                <a:latin typeface="Georgia" pitchFamily="1" panose="02020603050405020304"/>
              </a:rPr>
              <a:t>Phone Number: </a:t>
            </a:r>
            <a:r>
              <a:rPr lang="en-US" sz="1050" spc="0">
                <a:solidFill>
                  <a:srgbClr val="000000"/>
                </a:solidFill>
                <a:latin typeface="Georgia" pitchFamily="1" panose="02020603050405020304"/>
              </a:rPr>
              <a:t>1. Name of Card: </a:t>
            </a:r>
          </a:p>
        </p:txBody>
      </p:sp>
      <p:sp>
        <p:nvSpPr>
          <p:cNvPr id="9" name=""/>
          <p:cNvSpPr/>
          <p:nvPr>
            <p:ph type="body" idx="10"/>
          </p:nvPr>
        </p:nvSpPr>
        <p:spPr>
          <a:xfrm>
            <a:off x="652145" y="7403465"/>
            <a:ext cx="6413500" cy="445135"/>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10" name=""/>
          <p:cNvSpPr/>
          <p:nvPr>
            <p:ph type="body" idx="10"/>
          </p:nvPr>
        </p:nvSpPr>
        <p:spPr>
          <a:xfrm>
            <a:off x="652145" y="7848600"/>
            <a:ext cx="1009015" cy="469265"/>
          </a:xfrm>
          <a:prstGeom prst="rect">
            <a:avLst/>
          </a:prstGeom>
          <a:noFill/>
          <a:ln w="0" cmpd="sng">
            <a:noFill/>
            <a:prstDash val="solid"/>
          </a:ln>
        </p:spPr>
        <p:txBody>
          <a:bodyPr vert="horz" lIns="0" tIns="0" rIns="0" bIns="0" anchor="t"/>
          <a:lstStyle/>
          <a:p>
            <a:pPr marL="0" marR="0" indent="0" algn="l">
              <a:lnSpc>
                <a:spcPts val="1800"/>
              </a:lnSpc>
              <a:spcAft>
                <a:spcPts val="0"/>
              </a:spcAft>
            </a:pPr>
            <a:r>
              <a:rPr lang="en-US" sz="1050" spc="0">
                <a:solidFill>
                  <a:srgbClr val="000000"/>
                </a:solidFill>
                <a:latin typeface="Georgia" pitchFamily="1" panose="02020603050405020304"/>
              </a:rPr>
              <a:t>Phone Number: </a:t>
            </a:r>
            <a:r>
              <a:rPr lang="en-US" sz="1050" spc="0">
                <a:solidFill>
                  <a:srgbClr val="000000"/>
                </a:solidFill>
                <a:latin typeface="Georgia" pitchFamily="1" panose="02020603050405020304"/>
              </a:rPr>
              <a:t>1. Name of Card: </a:t>
            </a:r>
          </a:p>
        </p:txBody>
      </p:sp>
      <p:sp>
        <p:nvSpPr>
          <p:cNvPr id="11" name=""/>
          <p:cNvSpPr/>
          <p:nvPr>
            <p:ph type="body" idx="10"/>
          </p:nvPr>
        </p:nvSpPr>
        <p:spPr>
          <a:xfrm>
            <a:off x="652145" y="8317865"/>
            <a:ext cx="6413500" cy="1217930"/>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p:txBody>
      </p:sp>
      <p:sp>
        <p:nvSpPr>
          <p:cNvPr id="12" name=""/>
          <p:cNvSpPr/>
          <p:nvPr>
            <p:ph type="body" idx="10"/>
          </p:nvPr>
        </p:nvSpPr>
        <p:spPr>
          <a:xfrm>
            <a:off x="1661160" y="6934200"/>
            <a:ext cx="5404485" cy="469265"/>
          </a:xfrm>
          <a:prstGeom prst="rect">
            <a:avLst/>
          </a:prstGeom>
          <a:noFill/>
          <a:ln w="0" cmpd="sng">
            <a:noFill/>
            <a:prstDash val="solid"/>
          </a:ln>
        </p:spPr>
        <p:txBody>
          <a:bodyPr vert="horz" lIns="0" tIns="322580" rIns="0" bIns="0" anchor="t"/>
          <a:lstStyle/>
          <a:p>
            <a:pPr marL="45720" marR="0" indent="0" algn="l">
              <a:lnSpc>
                <a:spcPts val="1100"/>
              </a:lnSpc>
              <a:spcAft>
                <a:spcPts val="0"/>
              </a:spcAft>
              <a:tabLst>
                <a:tab algn="l" pos="2011680"/>
                <a:tab algn="r" pos="5394960"/>
              </a:tabLst>
            </a:pPr>
            <a:r>
              <a:rPr lang="en-US" sz="100" spc="0">
                <a:solidFill>
                  <a:srgbClr val="000000"/>
                </a:solidFill>
                <a:latin typeface="Georgia" pitchFamily="1" panose="02020603050405020304"/>
              </a:rPr>
              <a:t>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sp>
        <p:nvSpPr>
          <p:cNvPr id="13" name=""/>
          <p:cNvSpPr/>
          <p:nvPr>
            <p:ph type="body" idx="10"/>
          </p:nvPr>
        </p:nvSpPr>
        <p:spPr>
          <a:xfrm>
            <a:off x="1661160" y="7848600"/>
            <a:ext cx="5404485" cy="469265"/>
          </a:xfrm>
          <a:prstGeom prst="rect">
            <a:avLst/>
          </a:prstGeom>
          <a:noFill/>
          <a:ln w="0" cmpd="sng">
            <a:noFill/>
            <a:prstDash val="solid"/>
          </a:ln>
        </p:spPr>
        <p:txBody>
          <a:bodyPr vert="horz" lIns="0" tIns="322580" rIns="0" bIns="0" anchor="t"/>
          <a:lstStyle/>
          <a:p>
            <a:pPr marL="45720" marR="0" indent="0" algn="l">
              <a:lnSpc>
                <a:spcPts val="1100"/>
              </a:lnSpc>
              <a:spcAft>
                <a:spcPts val="0"/>
              </a:spcAft>
              <a:tabLst>
                <a:tab algn="l" pos="2011680"/>
                <a:tab algn="r" pos="5394960"/>
              </a:tabLst>
            </a:pPr>
            <a:r>
              <a:rPr lang="en-US" sz="100" spc="0">
                <a:solidFill>
                  <a:srgbClr val="000000"/>
                </a:solidFill>
                <a:latin typeface="Georgia" pitchFamily="1" panose="02020603050405020304"/>
              </a:rPr>
              <a:t>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spTree>
  </p:cSld>
  <p:clrMapOvr>
    <a:masterClrMapping/>
  </p:clrMapOvr>
</p:sldLayout>
</file>

<file path=ppt/slideLayouts/slideLayout14.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4">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19100"/>
            <a:ext cx="6413500" cy="1812925"/>
          </a:xfrm>
          <a:prstGeom prst="rect">
            <a:avLst/>
          </a:prstGeom>
          <a:noFill/>
          <a:ln w="0" cmpd="sng">
            <a:noFill/>
            <a:prstDash val="solid"/>
          </a:ln>
        </p:spPr>
        <p:txBody>
          <a:bodyPr vert="horz" lIns="0" tIns="24765" rIns="0" bIns="0" anchor="t"/>
          <a:lstStyle/>
          <a:p>
            <a:pPr marL="0" marR="0" indent="0" algn="l">
              <a:lnSpc>
                <a:spcPts val="1200"/>
              </a:lnSpc>
              <a:spcAft>
                <a:spcPts val="0"/>
              </a:spcAft>
              <a:tabLst>
                <a:tab algn="l" pos="3611880"/>
                <a:tab algn="r" pos="6400800"/>
              </a:tabLst>
            </a:pPr>
            <a:r>
              <a:rPr lang="en-US" sz="1100" spc="0">
                <a:solidFill>
                  <a:srgbClr val="000000"/>
                </a:solidFill>
                <a:latin typeface="Georgia" pitchFamily="1" panose="02020603050405020304"/>
              </a:rPr>
              <a:t>4. </a:t>
            </a:r>
            <a:r>
              <a:rPr lang="en-US" sz="1050" spc="0">
                <a:solidFill>
                  <a:srgbClr val="000000"/>
                </a:solidFill>
                <a:latin typeface="Georgia" pitchFamily="1" panose="02020603050405020304"/>
              </a:rPr>
              <a:t>Name of Card: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400"/>
              </a:lnSpc>
              <a:spcBef>
                <a:spcPts val="1980"/>
              </a:spcBef>
              <a:spcAft>
                <a:spcPts val="0"/>
              </a:spcAft>
            </a:pPr>
            <a:r>
              <a:rPr lang="en-US" sz="1250" b="1" spc="-15">
                <a:solidFill>
                  <a:srgbClr val="000000"/>
                </a:solidFill>
                <a:latin typeface="Arial" pitchFamily="2" panose="02020603050405020304"/>
              </a:rPr>
              <a:t>Online Accounts </a:t>
            </a:r>
          </a:p>
          <a:p>
            <a:pPr marL="0" marR="228600" indent="0" algn="l">
              <a:lnSpc>
                <a:spcPts val="1300"/>
              </a:lnSpc>
              <a:spcBef>
                <a:spcPts val="0"/>
              </a:spcBef>
              <a:spcAft>
                <a:spcPts val="1605"/>
              </a:spcAft>
            </a:pPr>
            <a:r>
              <a:rPr lang="en-US" sz="1050" spc="0">
                <a:solidFill>
                  <a:srgbClr val="000000"/>
                </a:solidFill>
                <a:latin typeface="Georgia" pitchFamily="1" panose="02020603050405020304"/>
              </a:rPr>
              <a:t>Have you made purchases online (e.g., </a:t>
            </a:r>
            <a:r>
              <a:rPr lang="en-US" sz="1050" u="sng" spc="0">
                <a:solidFill>
                  <a:srgbClr val="0000FF"/>
                </a:solidFill>
                <a:latin typeface="Georgia" pitchFamily="1" panose="02020603050405020304"/>
              </a:rPr>
              <a:t>Amazon.com</a:t>
            </a:r>
            <a:r>
              <a:rPr lang="en-US" sz="1050" spc="0">
                <a:solidFill>
                  <a:srgbClr val="000000"/>
                </a:solidFill>
                <a:latin typeface="Georgia" pitchFamily="1" panose="02020603050405020304"/>
              </a:rPr>
              <a:t>) using a credit card? If so, those accounts should be closed. List the websites below where you have accounts, as well as user IDs and passwords. </a:t>
            </a:r>
          </a:p>
        </p:txBody>
      </p:sp>
      <p:sp>
        <p:nvSpPr>
          <p:cNvPr id="4" name=""/>
          <p:cNvSpPr/>
          <p:nvPr>
            <p:ph type="body" idx="10"/>
          </p:nvPr>
        </p:nvSpPr>
        <p:spPr>
          <a:xfrm>
            <a:off x="652145" y="2232025"/>
            <a:ext cx="6413500" cy="1398905"/>
          </a:xfrm>
          <a:prstGeom prst="rect">
            <a:avLst/>
          </a:prstGeom>
          <a:noFill/>
          <a:ln w="0" cmpd="sng">
            <a:noFill/>
            <a:prstDash val="solid"/>
          </a:ln>
        </p:spPr>
        <p:txBody>
          <a:bodyPr vert="horz" lIns="0" tIns="694055" rIns="0" bIns="0" anchor="t"/>
          <a:lstStyle/>
          <a:p>
            <a:pPr marL="0" marR="0" indent="0" algn="l">
              <a:lnSpc>
                <a:spcPts val="1400"/>
              </a:lnSpc>
              <a:spcAft>
                <a:spcPts val="0"/>
              </a:spcAft>
            </a:pPr>
            <a:r>
              <a:rPr lang="en-US" sz="1250" b="1" spc="-5">
                <a:solidFill>
                  <a:srgbClr val="000000"/>
                </a:solidFill>
                <a:latin typeface="Arial" pitchFamily="2" panose="02020603050405020304"/>
              </a:rPr>
              <a:t>Automatic Check Card Withdrawals </a:t>
            </a:r>
          </a:p>
          <a:p>
            <a:pPr marL="0" marR="228600" indent="0" algn="l">
              <a:lnSpc>
                <a:spcPts val="1300"/>
              </a:lnSpc>
              <a:spcBef>
                <a:spcPts val="0"/>
              </a:spcBef>
              <a:spcAft>
                <a:spcPts val="1605"/>
              </a:spcAft>
            </a:pPr>
            <a:r>
              <a:rPr lang="en-US" sz="1050" spc="0">
                <a:solidFill>
                  <a:srgbClr val="000000"/>
                </a:solidFill>
                <a:latin typeface="Georgia" pitchFamily="1" panose="02020603050405020304"/>
              </a:rPr>
              <a:t>If you pay for any services or products with automatic check card withdrawals (such as your newspaper), those payments should be cancelled. List the vendor and contact information: </a:t>
            </a:r>
          </a:p>
        </p:txBody>
      </p:sp>
      <p:sp>
        <p:nvSpPr>
          <p:cNvPr id="5" name=""/>
          <p:cNvSpPr/>
          <p:nvPr>
            <p:ph type="body" idx="10"/>
          </p:nvPr>
        </p:nvSpPr>
        <p:spPr>
          <a:xfrm>
            <a:off x="652145" y="3630930"/>
            <a:ext cx="6413500" cy="1679575"/>
          </a:xfrm>
          <a:prstGeom prst="rect">
            <a:avLst/>
          </a:prstGeom>
          <a:noFill/>
          <a:ln w="0" cmpd="sng">
            <a:noFill/>
            <a:prstDash val="solid"/>
          </a:ln>
        </p:spPr>
        <p:txBody>
          <a:bodyPr vert="horz" lIns="0" tIns="1009650" rIns="0" bIns="0" anchor="t">
            <a:normAutofit fontScale="90000"/>
          </a:bodyPr>
          <a:lstStyle/>
          <a:p>
            <a:pPr marL="0" marR="0" indent="0" algn="ctr">
              <a:lnSpc>
                <a:spcPts val="2500"/>
              </a:lnSpc>
              <a:spcAft>
                <a:spcPts val="0"/>
              </a:spcAft>
            </a:pPr>
            <a:r>
              <a:rPr lang="en-US" sz="2150" spc="85">
                <a:solidFill>
                  <a:srgbClr val="000000"/>
                </a:solidFill>
                <a:latin typeface="Times New Roman" pitchFamily="1" panose="02020603050405020304"/>
              </a:rPr>
              <a:t>INSURANCE </a:t>
            </a:r>
          </a:p>
          <a:p>
            <a:pPr marL="0" marR="0" indent="0" algn="l">
              <a:lnSpc>
                <a:spcPts val="1400"/>
              </a:lnSpc>
              <a:spcBef>
                <a:spcPts val="1365"/>
              </a:spcBef>
              <a:spcAft>
                <a:spcPts val="15"/>
              </a:spcAft>
            </a:pPr>
            <a:r>
              <a:rPr lang="en-US" sz="1250" b="1" spc="-10">
                <a:solidFill>
                  <a:srgbClr val="000000"/>
                </a:solidFill>
                <a:latin typeface="Arial" pitchFamily="2" panose="02020603050405020304"/>
              </a:rPr>
              <a:t>Federal Employees Health Benefits (FEHB) </a:t>
            </a:r>
          </a:p>
        </p:txBody>
      </p:sp>
      <p:sp>
        <p:nvSpPr>
          <p:cNvPr id="6" name=""/>
          <p:cNvSpPr/>
          <p:nvPr>
            <p:ph type="body" idx="10"/>
          </p:nvPr>
        </p:nvSpPr>
        <p:spPr>
          <a:xfrm>
            <a:off x="652145" y="5310505"/>
            <a:ext cx="6413500" cy="875030"/>
          </a:xfrm>
          <a:prstGeom prst="rect">
            <a:avLst/>
          </a:prstGeom>
          <a:noFill/>
          <a:ln w="0" cmpd="sng">
            <a:noFill/>
            <a:prstDash val="solid"/>
          </a:ln>
        </p:spPr>
        <p:txBody>
          <a:bodyPr vert="horz" lIns="0" tIns="38735" rIns="0" bIns="0" anchor="t"/>
          <a:lstStyle/>
          <a:p>
            <a:pPr marL="0" marR="0" indent="0" algn="l">
              <a:lnSpc>
                <a:spcPts val="1400"/>
              </a:lnSpc>
              <a:spcAft>
                <a:spcPts val="0"/>
              </a:spcAft>
            </a:pPr>
            <a:r>
              <a:rPr lang="en-US" sz="1050" spc="15">
                <a:solidFill>
                  <a:srgbClr val="000000"/>
                </a:solidFill>
                <a:latin typeface="Georgia" pitchFamily="1" panose="02020603050405020304"/>
              </a:rPr>
              <a:t>Are you covered by an FEHB health plan? </a:t>
            </a:r>
            <a:r>
              <a:rPr lang="en-US" sz="1400" spc="15">
                <a:solidFill>
                  <a:srgbClr val="000000"/>
                </a:solidFill>
                <a:latin typeface="Verdana" pitchFamily="2"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Verdana" pitchFamily="2" panose="02020603050405020304"/>
              </a:rPr>
              <a:t>0 </a:t>
            </a:r>
            <a:r>
              <a:rPr lang="en-US" sz="1100" spc="15">
                <a:solidFill>
                  <a:srgbClr val="000000"/>
                </a:solidFill>
                <a:latin typeface="Georgia" pitchFamily="1" panose="02020603050405020304"/>
              </a:rPr>
              <a:t>No </a:t>
            </a:r>
          </a:p>
          <a:p>
            <a:pPr marL="0" marR="0" indent="0" algn="l">
              <a:lnSpc>
                <a:spcPts val="1400"/>
              </a:lnSpc>
              <a:spcBef>
                <a:spcPts val="375"/>
              </a:spcBef>
              <a:spcAft>
                <a:spcPts val="0"/>
              </a:spcAft>
            </a:pPr>
            <a:r>
              <a:rPr lang="en-US" sz="1050" spc="25">
                <a:solidFill>
                  <a:srgbClr val="000000"/>
                </a:solidFill>
                <a:latin typeface="Georgia" pitchFamily="1" panose="02020603050405020304"/>
              </a:rPr>
              <a:t>If yes, is coverage: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Only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and Family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Plus One </a:t>
            </a:r>
          </a:p>
          <a:p>
            <a:pPr marL="0" marR="0" indent="0" algn="l">
              <a:lnSpc>
                <a:spcPts val="1200"/>
              </a:lnSpc>
              <a:spcBef>
                <a:spcPts val="590"/>
              </a:spcBef>
              <a:spcAft>
                <a:spcPts val="1580"/>
              </a:spcAft>
            </a:pPr>
            <a:r>
              <a:rPr lang="en-US" sz="1050" spc="0">
                <a:solidFill>
                  <a:srgbClr val="000000"/>
                </a:solidFill>
                <a:latin typeface="Georgia" pitchFamily="1" panose="02020603050405020304"/>
              </a:rPr>
              <a:t>Name of FEHB plan, member identification number, address of insurance carrier and phone number: </a:t>
            </a:r>
          </a:p>
        </p:txBody>
      </p:sp>
      <p:sp>
        <p:nvSpPr>
          <p:cNvPr id="7" name=""/>
          <p:cNvSpPr/>
          <p:nvPr>
            <p:ph type="body" idx="10"/>
          </p:nvPr>
        </p:nvSpPr>
        <p:spPr>
          <a:xfrm>
            <a:off x="652145" y="6185535"/>
            <a:ext cx="6413500" cy="2819400"/>
          </a:xfrm>
          <a:prstGeom prst="rect">
            <a:avLst/>
          </a:prstGeom>
          <a:noFill/>
          <a:ln w="0" cmpd="sng">
            <a:noFill/>
            <a:prstDash val="solid"/>
          </a:ln>
        </p:spPr>
        <p:txBody>
          <a:bodyPr vert="horz" lIns="0" tIns="465455" rIns="0" bIns="0" anchor="t"/>
          <a:lstStyle/>
          <a:p>
            <a:pPr marL="0" marR="0" indent="0" algn="l">
              <a:lnSpc>
                <a:spcPts val="1400"/>
              </a:lnSpc>
              <a:spcAft>
                <a:spcPts val="0"/>
              </a:spcAft>
            </a:pPr>
            <a:r>
              <a:rPr lang="en-US" sz="1250" b="1" spc="-10">
                <a:solidFill>
                  <a:srgbClr val="000000"/>
                </a:solidFill>
                <a:latin typeface="Arial" pitchFamily="2" panose="02020603050405020304"/>
              </a:rPr>
              <a:t>MEDICARE Part A and Part B </a:t>
            </a:r>
          </a:p>
          <a:p>
            <a:pPr marL="0" marR="0" indent="0" algn="l">
              <a:lnSpc>
                <a:spcPts val="1200"/>
              </a:lnSpc>
              <a:spcBef>
                <a:spcPts val="590"/>
              </a:spcBef>
              <a:spcAft>
                <a:spcPts val="0"/>
              </a:spcAft>
            </a:pPr>
            <a:r>
              <a:rPr lang="en-US" sz="1050" spc="0">
                <a:solidFill>
                  <a:srgbClr val="000000"/>
                </a:solidFill>
                <a:latin typeface="Georgia" pitchFamily="1" panose="02020603050405020304"/>
              </a:rPr>
              <a:t>Are you covered by Medicare Part A, Part B or both?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 A only Date coverage began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 B only Date coverage began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Parts A &amp; B Date coverage began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Medicare number:  </a:t>
            </a:r>
            <a:r>
              <a:rPr lang="en-US" sz="100" spc="0">
                <a:solidFill>
                  <a:srgbClr val="000000"/>
                </a:solidFill>
                <a:latin typeface="Georgia" pitchFamily="1" panose="02020603050405020304"/>
              </a:rPr>
              <a:t> </a:t>
            </a:r>
          </a:p>
          <a:p>
            <a:pPr marL="0" marR="0" indent="0" algn="l">
              <a:lnSpc>
                <a:spcPts val="1400"/>
              </a:lnSpc>
              <a:spcBef>
                <a:spcPts val="1950"/>
              </a:spcBef>
              <a:spcAft>
                <a:spcPts val="0"/>
              </a:spcAft>
            </a:pPr>
            <a:r>
              <a:rPr lang="en-US" sz="1050" b="1" spc="25">
                <a:solidFill>
                  <a:srgbClr val="000000"/>
                </a:solidFill>
                <a:latin typeface="Georgia" pitchFamily="1" panose="02020603050405020304"/>
              </a:rPr>
              <a:t>MEDIGAP Insurance </a:t>
            </a:r>
            <a:r>
              <a:rPr lang="en-US" sz="1400" spc="25">
                <a:solidFill>
                  <a:srgbClr val="000000"/>
                </a:solidFill>
                <a:latin typeface="Verdana" pitchFamily="2"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Verdana" pitchFamily="2" panose="02020603050405020304"/>
              </a:rPr>
              <a:t>0 </a:t>
            </a:r>
            <a:r>
              <a:rPr lang="en-US" sz="1100" spc="25">
                <a:solidFill>
                  <a:srgbClr val="000000"/>
                </a:solidFill>
                <a:latin typeface="Georgia" pitchFamily="1" panose="02020603050405020304"/>
              </a:rPr>
              <a:t>No </a:t>
            </a:r>
          </a:p>
          <a:p>
            <a:pPr marL="0" marR="0" indent="0" algn="l">
              <a:lnSpc>
                <a:spcPts val="1200"/>
              </a:lnSpc>
              <a:spcBef>
                <a:spcPts val="250"/>
              </a:spcBef>
              <a:spcAft>
                <a:spcPts val="3355"/>
              </a:spcAft>
            </a:pPr>
            <a:r>
              <a:rPr lang="en-US" sz="1100" spc="0">
                <a:solidFill>
                  <a:srgbClr val="000000"/>
                </a:solidFill>
                <a:latin typeface="Georgia" pitchFamily="1" panose="02020603050405020304"/>
              </a:rPr>
              <a:t>Name of carrier, address, phone number, policy number and location of policy: </a:t>
            </a:r>
          </a:p>
        </p:txBody>
      </p:sp>
    </p:spTree>
  </p:cSld>
  <p:clrMapOvr>
    <a:masterClrMapping/>
  </p:clrMapOvr>
</p:sldLayout>
</file>

<file path=ppt/slideLayouts/slideLayout15.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5">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0240" y="393700"/>
            <a:ext cx="6413500" cy="786765"/>
          </a:xfrm>
          <a:prstGeom prst="rect">
            <a:avLst/>
          </a:prstGeom>
          <a:noFill/>
          <a:ln w="0" cmpd="sng">
            <a:noFill/>
            <a:prstDash val="solid"/>
          </a:ln>
        </p:spPr>
        <p:txBody>
          <a:bodyPr vert="horz" lIns="0" tIns="29845" rIns="0" bIns="0" anchor="t"/>
          <a:lstStyle/>
          <a:p>
            <a:pPr marL="0" marR="0" indent="0" algn="l">
              <a:lnSpc>
                <a:spcPts val="1500"/>
              </a:lnSpc>
              <a:spcAft>
                <a:spcPts val="0"/>
              </a:spcAft>
            </a:pPr>
            <a:r>
              <a:rPr lang="en-US" sz="1050" b="1" spc="30">
                <a:solidFill>
                  <a:srgbClr val="000000"/>
                </a:solidFill>
                <a:latin typeface="Georgia" pitchFamily="1" panose="02020603050405020304"/>
              </a:rPr>
              <a:t>Long-Term Care Insurance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200"/>
              </a:lnSpc>
              <a:spcBef>
                <a:spcPts val="150"/>
              </a:spcBef>
              <a:spcAft>
                <a:spcPts val="0"/>
              </a:spcAft>
            </a:pPr>
            <a:r>
              <a:rPr lang="en-US" sz="1100" spc="0">
                <a:solidFill>
                  <a:srgbClr val="000000"/>
                </a:solidFill>
                <a:latin typeface="Georgia" pitchFamily="1" panose="02020603050405020304"/>
              </a:rPr>
              <a:t>Name of plan(s), member identification number or policy number, address of insurance carrier, phone </a:t>
            </a:r>
          </a:p>
          <a:p>
            <a:pPr marL="0" marR="0" indent="0" algn="l">
              <a:lnSpc>
                <a:spcPts val="1200"/>
              </a:lnSpc>
              <a:spcBef>
                <a:spcPts val="325"/>
              </a:spcBef>
              <a:spcAft>
                <a:spcPts val="1605"/>
              </a:spcAft>
            </a:pPr>
            <a:r>
              <a:rPr lang="en-US" sz="1100" spc="0">
                <a:solidFill>
                  <a:srgbClr val="000000"/>
                </a:solidFill>
                <a:latin typeface="Georgia" pitchFamily="1" panose="02020603050405020304"/>
              </a:rPr>
              <a:t>number and location of policy: </a:t>
            </a:r>
          </a:p>
        </p:txBody>
      </p:sp>
      <p:sp>
        <p:nvSpPr>
          <p:cNvPr id="4" name=""/>
          <p:cNvSpPr/>
          <p:nvPr>
            <p:ph type="body" idx="10"/>
          </p:nvPr>
        </p:nvSpPr>
        <p:spPr>
          <a:xfrm>
            <a:off x="650240" y="1180465"/>
            <a:ext cx="6413500" cy="121920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20">
                <a:solidFill>
                  <a:srgbClr val="000000"/>
                </a:solidFill>
                <a:latin typeface="Georgia" pitchFamily="1" panose="02020603050405020304"/>
              </a:rPr>
              <a:t>Dental/Vision Insurance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150"/>
              </a:spcBef>
              <a:spcAft>
                <a:spcPts val="0"/>
              </a:spcAft>
            </a:pPr>
            <a:r>
              <a:rPr lang="en-US" sz="1100" spc="0">
                <a:solidFill>
                  <a:srgbClr val="000000"/>
                </a:solidFill>
                <a:latin typeface="Georgia" pitchFamily="1" panose="02020603050405020304"/>
              </a:rPr>
              <a:t>Name of plan(s), member identification number or policy number, address of insurance carrier, phone </a:t>
            </a:r>
          </a:p>
          <a:p>
            <a:pPr marL="0" marR="0" indent="0" algn="l">
              <a:lnSpc>
                <a:spcPts val="1200"/>
              </a:lnSpc>
              <a:spcBef>
                <a:spcPts val="325"/>
              </a:spcBef>
              <a:spcAft>
                <a:spcPts val="1580"/>
              </a:spcAft>
            </a:pPr>
            <a:r>
              <a:rPr lang="en-US" sz="1100" spc="0">
                <a:solidFill>
                  <a:srgbClr val="000000"/>
                </a:solidFill>
                <a:latin typeface="Georgia" pitchFamily="1" panose="02020603050405020304"/>
              </a:rPr>
              <a:t>number and location of policy: </a:t>
            </a:r>
          </a:p>
        </p:txBody>
      </p:sp>
      <p:sp>
        <p:nvSpPr>
          <p:cNvPr id="5" name=""/>
          <p:cNvSpPr/>
          <p:nvPr>
            <p:ph type="body" idx="10"/>
          </p:nvPr>
        </p:nvSpPr>
        <p:spPr>
          <a:xfrm>
            <a:off x="650240" y="2399665"/>
            <a:ext cx="6413500" cy="1066800"/>
          </a:xfrm>
          <a:prstGeom prst="rect">
            <a:avLst/>
          </a:prstGeom>
          <a:noFill/>
          <a:ln w="0" cmpd="sng">
            <a:noFill/>
            <a:prstDash val="solid"/>
          </a:ln>
        </p:spPr>
        <p:txBody>
          <a:bodyPr vert="horz" lIns="0" tIns="480695" rIns="0" bIns="0" anchor="t"/>
          <a:lstStyle/>
          <a:p>
            <a:pPr marL="0" marR="0" indent="0" algn="l">
              <a:lnSpc>
                <a:spcPts val="1500"/>
              </a:lnSpc>
              <a:spcAft>
                <a:spcPts val="1605"/>
              </a:spcAft>
            </a:pPr>
            <a:r>
              <a:rPr lang="en-US" sz="1050" b="1" spc="0">
                <a:solidFill>
                  <a:srgbClr val="000000"/>
                </a:solidFill>
                <a:latin typeface="Georgia" pitchFamily="1" panose="02020603050405020304"/>
              </a:rPr>
              <a:t>Federal Employees’ Group Life Insurance (FEGLI)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Yes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No </a:t>
            </a:r>
            <a:br/>
            <a:r>
              <a:rPr lang="en-US" sz="1100" spc="0">
                <a:solidFill>
                  <a:srgbClr val="000000"/>
                </a:solidFill>
                <a:latin typeface="Georgia" pitchFamily="1" panose="02020603050405020304"/>
              </a:rPr>
              <a:t>List name of beneficiary and note location of designation form: </a:t>
            </a:r>
          </a:p>
        </p:txBody>
      </p:sp>
      <p:sp>
        <p:nvSpPr>
          <p:cNvPr id="6" name=""/>
          <p:cNvSpPr/>
          <p:nvPr>
            <p:ph type="body" idx="10"/>
          </p:nvPr>
        </p:nvSpPr>
        <p:spPr>
          <a:xfrm>
            <a:off x="650240" y="3466465"/>
            <a:ext cx="6413500" cy="99060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20">
                <a:solidFill>
                  <a:srgbClr val="000000"/>
                </a:solidFill>
                <a:latin typeface="Georgia" pitchFamily="1" panose="02020603050405020304"/>
              </a:rPr>
              <a:t>Veterans’ Group Life Insurance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150"/>
              </a:spcBef>
              <a:spcAft>
                <a:spcPts val="1290"/>
              </a:spcAft>
            </a:pPr>
            <a:r>
              <a:rPr lang="en-US" sz="1100" spc="0">
                <a:solidFill>
                  <a:srgbClr val="000000"/>
                </a:solidFill>
                <a:latin typeface="Georgia" pitchFamily="1" panose="02020603050405020304"/>
              </a:rPr>
              <a:t>List name of beneficiary and note location of designation form: </a:t>
            </a:r>
          </a:p>
        </p:txBody>
      </p:sp>
      <p:sp>
        <p:nvSpPr>
          <p:cNvPr id="7" name=""/>
          <p:cNvSpPr/>
          <p:nvPr>
            <p:ph type="body" idx="10"/>
          </p:nvPr>
        </p:nvSpPr>
        <p:spPr>
          <a:xfrm>
            <a:off x="650240" y="4457065"/>
            <a:ext cx="6413500" cy="951230"/>
          </a:xfrm>
          <a:prstGeom prst="rect">
            <a:avLst/>
          </a:prstGeom>
          <a:noFill/>
          <a:ln w="0" cmpd="sng">
            <a:noFill/>
            <a:prstDash val="solid"/>
          </a:ln>
        </p:spPr>
        <p:txBody>
          <a:bodyPr vert="horz" lIns="0" tIns="404495" rIns="0" bIns="0" anchor="t"/>
          <a:lstStyle/>
          <a:p>
            <a:pPr marL="0" marR="0" indent="0" algn="l">
              <a:lnSpc>
                <a:spcPts val="1500"/>
              </a:lnSpc>
              <a:spcAft>
                <a:spcPts val="1270"/>
              </a:spcAft>
            </a:pPr>
            <a:r>
              <a:rPr lang="en-US" sz="1050" b="1" spc="0">
                <a:solidFill>
                  <a:srgbClr val="000000"/>
                </a:solidFill>
                <a:latin typeface="Georgia" pitchFamily="1" panose="02020603050405020304"/>
              </a:rPr>
              <a:t>Servicemembers’ Group Life Insurance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Yes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No </a:t>
            </a:r>
            <a:br/>
            <a:r>
              <a:rPr lang="en-US" sz="1100" spc="0">
                <a:solidFill>
                  <a:srgbClr val="000000"/>
                </a:solidFill>
                <a:latin typeface="Georgia" pitchFamily="1" panose="02020603050405020304"/>
              </a:rPr>
              <a:t>List name of beneficiary and note location of designation form: </a:t>
            </a:r>
          </a:p>
        </p:txBody>
      </p:sp>
      <p:sp>
        <p:nvSpPr>
          <p:cNvPr id="8" name=""/>
          <p:cNvSpPr/>
          <p:nvPr>
            <p:ph type="body" idx="10"/>
          </p:nvPr>
        </p:nvSpPr>
        <p:spPr>
          <a:xfrm>
            <a:off x="650240" y="5408295"/>
            <a:ext cx="6413500" cy="1639570"/>
          </a:xfrm>
          <a:prstGeom prst="rect">
            <a:avLst/>
          </a:prstGeom>
          <a:noFill/>
          <a:ln w="0" cmpd="sng">
            <a:noFill/>
            <a:prstDash val="solid"/>
          </a:ln>
        </p:spPr>
        <p:txBody>
          <a:bodyPr vert="horz" lIns="0" tIns="425450" rIns="0" bIns="0" anchor="t"/>
          <a:lstStyle/>
          <a:p>
            <a:pPr marL="0" marR="0" indent="0" algn="l">
              <a:lnSpc>
                <a:spcPts val="1500"/>
              </a:lnSpc>
              <a:spcAft>
                <a:spcPts val="0"/>
              </a:spcAft>
            </a:pPr>
            <a:r>
              <a:rPr lang="en-US" sz="1050" b="1" spc="10">
                <a:solidFill>
                  <a:srgbClr val="000000"/>
                </a:solidFill>
                <a:latin typeface="Georgia" pitchFamily="1" panose="02020603050405020304"/>
              </a:rPr>
              <a:t>Any other insurance administered by the Department of Veterans Affairs?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Yes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No </a:t>
            </a:r>
          </a:p>
          <a:p>
            <a:pPr marL="0" marR="0" indent="0" algn="l">
              <a:lnSpc>
                <a:spcPts val="1200"/>
              </a:lnSpc>
              <a:spcBef>
                <a:spcPts val="490"/>
              </a:spcBef>
              <a:spcAft>
                <a:spcPts val="0"/>
              </a:spcAft>
              <a:tabLst>
                <a:tab algn="l" pos="6035040"/>
              </a:tabLst>
            </a:pPr>
            <a:r>
              <a:rPr lang="en-US" sz="1050" spc="0">
                <a:solidFill>
                  <a:srgbClr val="000000"/>
                </a:solidFill>
                <a:latin typeface="Georgia" pitchFamily="1" panose="02020603050405020304"/>
              </a:rPr>
              <a:t>If yes, list:  </a:t>
            </a:r>
            <a:r>
              <a:rPr lang="en-US" sz="100" spc="0">
                <a:solidFill>
                  <a:srgbClr val="000000"/>
                </a:solidFill>
                <a:latin typeface="Georgia" pitchFamily="1" panose="02020603050405020304"/>
              </a:rPr>
              <a:t> </a:t>
            </a:r>
          </a:p>
          <a:p>
            <a:pPr marL="0" marR="0" indent="0" algn="l">
              <a:lnSpc>
                <a:spcPts val="1500"/>
              </a:lnSpc>
              <a:spcBef>
                <a:spcPts val="1945"/>
              </a:spcBef>
              <a:spcAft>
                <a:spcPts val="0"/>
              </a:spcAft>
            </a:pPr>
            <a:r>
              <a:rPr lang="en-US" sz="1050" b="1" spc="25">
                <a:solidFill>
                  <a:srgbClr val="000000"/>
                </a:solidFill>
                <a:latin typeface="Georgia" pitchFamily="1" panose="02020603050405020304"/>
              </a:rPr>
              <a:t>Disability Insurance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170"/>
              </a:spcBef>
              <a:spcAft>
                <a:spcPts val="1560"/>
              </a:spcAft>
            </a:pPr>
            <a:r>
              <a:rPr lang="en-US" sz="1100" spc="0">
                <a:solidFill>
                  <a:srgbClr val="000000"/>
                </a:solidFill>
                <a:latin typeface="Georgia" pitchFamily="1" panose="02020603050405020304"/>
              </a:rPr>
              <a:t>Provide name of company, address, phone number, policy number and location of policy: </a:t>
            </a:r>
          </a:p>
        </p:txBody>
      </p:sp>
      <p:sp>
        <p:nvSpPr>
          <p:cNvPr id="9" name=""/>
          <p:cNvSpPr/>
          <p:nvPr>
            <p:ph type="body" idx="10"/>
          </p:nvPr>
        </p:nvSpPr>
        <p:spPr>
          <a:xfrm>
            <a:off x="650240" y="7047865"/>
            <a:ext cx="6413500" cy="875030"/>
          </a:xfrm>
          <a:prstGeom prst="rect">
            <a:avLst/>
          </a:prstGeom>
          <a:noFill/>
          <a:ln w="0" cmpd="sng">
            <a:noFill/>
            <a:prstDash val="solid"/>
          </a:ln>
        </p:spPr>
        <p:txBody>
          <a:bodyPr vert="horz" lIns="0" tIns="309880" rIns="0" bIns="0" anchor="t"/>
          <a:lstStyle/>
          <a:p>
            <a:pPr marL="0" marR="0" indent="0" algn="l">
              <a:lnSpc>
                <a:spcPts val="1500"/>
              </a:lnSpc>
              <a:spcAft>
                <a:spcPts val="0"/>
              </a:spcAft>
            </a:pPr>
            <a:r>
              <a:rPr lang="en-US" sz="1050" b="1" spc="25">
                <a:solidFill>
                  <a:srgbClr val="000000"/>
                </a:solidFill>
                <a:latin typeface="Georgia" pitchFamily="1" panose="02020603050405020304"/>
              </a:rPr>
              <a:t>Homeowners’ Insurance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150"/>
              </a:spcBef>
              <a:spcAft>
                <a:spcPts val="1580"/>
              </a:spcAft>
            </a:pPr>
            <a:r>
              <a:rPr lang="en-US" sz="1100" spc="0">
                <a:solidFill>
                  <a:srgbClr val="000000"/>
                </a:solidFill>
                <a:latin typeface="Georgia" pitchFamily="1" panose="02020603050405020304"/>
              </a:rPr>
              <a:t>Provide name of company, address, phone number, policy number and location of policy: </a:t>
            </a:r>
          </a:p>
        </p:txBody>
      </p:sp>
      <p:sp>
        <p:nvSpPr>
          <p:cNvPr id="10" name=""/>
          <p:cNvSpPr/>
          <p:nvPr>
            <p:ph type="body" idx="10"/>
          </p:nvPr>
        </p:nvSpPr>
        <p:spPr>
          <a:xfrm>
            <a:off x="650240" y="7922895"/>
            <a:ext cx="6413500" cy="102997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30">
                <a:solidFill>
                  <a:srgbClr val="000000"/>
                </a:solidFill>
                <a:latin typeface="Georgia" pitchFamily="1" panose="02020603050405020304"/>
              </a:rPr>
              <a:t>Car Insurance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200"/>
              </a:lnSpc>
              <a:spcBef>
                <a:spcPts val="170"/>
              </a:spcBef>
              <a:spcAft>
                <a:spcPts val="1605"/>
              </a:spcAft>
            </a:pPr>
            <a:r>
              <a:rPr lang="en-US" sz="1100" spc="0">
                <a:solidFill>
                  <a:srgbClr val="000000"/>
                </a:solidFill>
                <a:latin typeface="Georgia" pitchFamily="1" panose="02020603050405020304"/>
              </a:rPr>
              <a:t>Provide name of company, address, phone number, policy number and location of policy: </a:t>
            </a:r>
          </a:p>
        </p:txBody>
      </p:sp>
    </p:spTree>
  </p:cSld>
  <p:clrMapOvr>
    <a:masterClrMapping/>
  </p:clrMapOvr>
</p:sldLayout>
</file>

<file path=ppt/slideLayouts/slideLayout16.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6">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367665"/>
          </a:xfrm>
          <a:prstGeom prst="rect">
            <a:avLst/>
          </a:prstGeom>
          <a:noFill/>
          <a:ln w="0" cmpd="sng">
            <a:noFill/>
            <a:prstDash val="solid"/>
          </a:ln>
        </p:spPr>
        <p:txBody>
          <a:bodyPr vert="horz" lIns="0" tIns="12065" rIns="0" bIns="0" anchor="t"/>
          <a:lstStyle/>
          <a:p>
            <a:pPr marL="0" marR="0" indent="0" algn="l">
              <a:lnSpc>
                <a:spcPts val="1200"/>
              </a:lnSpc>
              <a:spcAft>
                <a:spcPts val="1580"/>
              </a:spcAft>
            </a:pPr>
            <a:r>
              <a:rPr lang="en-US" sz="1100" spc="0">
                <a:solidFill>
                  <a:srgbClr val="000000"/>
                </a:solidFill>
                <a:latin typeface="Georgia" pitchFamily="1" panose="02020603050405020304"/>
              </a:rPr>
              <a:t>Insurance Agent’s Name and Phone Number: </a:t>
            </a:r>
          </a:p>
        </p:txBody>
      </p:sp>
      <p:sp>
        <p:nvSpPr>
          <p:cNvPr id="4" name=""/>
          <p:cNvSpPr/>
          <p:nvPr>
            <p:ph type="body" idx="10"/>
          </p:nvPr>
        </p:nvSpPr>
        <p:spPr>
          <a:xfrm>
            <a:off x="679450" y="799465"/>
            <a:ext cx="6413500" cy="798830"/>
          </a:xfrm>
          <a:prstGeom prst="rect">
            <a:avLst/>
          </a:prstGeom>
          <a:noFill/>
          <a:ln w="0" cmpd="sng">
            <a:noFill/>
            <a:prstDash val="solid"/>
          </a:ln>
        </p:spPr>
        <p:txBody>
          <a:bodyPr vert="horz" lIns="0" tIns="215265" rIns="0" bIns="0" anchor="t"/>
          <a:lstStyle/>
          <a:p>
            <a:pPr marL="0" marR="320040" indent="0" algn="l">
              <a:lnSpc>
                <a:spcPts val="1500"/>
              </a:lnSpc>
              <a:spcAft>
                <a:spcPts val="1555"/>
              </a:spcAft>
            </a:pPr>
            <a:r>
              <a:rPr lang="en-US" sz="1100" spc="0">
                <a:solidFill>
                  <a:srgbClr val="000000"/>
                </a:solidFill>
                <a:latin typeface="Georgia" pitchFamily="1" panose="02020603050405020304"/>
              </a:rPr>
              <a:t>Any other insurance policies? If yes, enter names and addresses of the companies, phone numbers, policy numbers and designated beneficiaries, if applicable: </a:t>
            </a:r>
          </a:p>
        </p:txBody>
      </p:sp>
      <p:sp>
        <p:nvSpPr>
          <p:cNvPr id="5" name=""/>
          <p:cNvSpPr/>
          <p:nvPr>
            <p:ph type="body" idx="10"/>
          </p:nvPr>
        </p:nvSpPr>
        <p:spPr>
          <a:xfrm>
            <a:off x="679450" y="1598295"/>
            <a:ext cx="6413500" cy="1193800"/>
          </a:xfrm>
          <a:prstGeom prst="rect">
            <a:avLst/>
          </a:prstGeom>
          <a:noFill/>
          <a:ln w="0" cmpd="sng">
            <a:noFill/>
            <a:prstDash val="solid"/>
          </a:ln>
        </p:spPr>
        <p:txBody>
          <a:bodyPr vert="horz" lIns="0" tIns="551815" rIns="0" bIns="0" anchor="t">
            <a:normAutofit fontScale="95000"/>
          </a:bodyPr>
          <a:lstStyle/>
          <a:p>
            <a:pPr marL="0" marR="0" indent="0" algn="ctr">
              <a:lnSpc>
                <a:spcPts val="2500"/>
              </a:lnSpc>
              <a:spcAft>
                <a:spcPts val="2565"/>
              </a:spcAft>
            </a:pPr>
            <a:r>
              <a:rPr lang="en-US" sz="2150" spc="25">
                <a:solidFill>
                  <a:srgbClr val="000000"/>
                </a:solidFill>
                <a:latin typeface="Times New Roman" pitchFamily="1" panose="02020603050405020304"/>
              </a:rPr>
              <a:t>LIST AND LOCATION OF DOCUMENTS </a:t>
            </a:r>
          </a:p>
        </p:txBody>
      </p:sp>
      <p:sp>
        <p:nvSpPr>
          <p:cNvPr id="6" name=""/>
          <p:cNvSpPr/>
          <p:nvPr>
            <p:ph type="body" idx="10"/>
          </p:nvPr>
        </p:nvSpPr>
        <p:spPr>
          <a:xfrm>
            <a:off x="679450" y="2792095"/>
            <a:ext cx="6413500" cy="137160"/>
          </a:xfrm>
          <a:prstGeom prst="rect">
            <a:avLst/>
          </a:prstGeom>
          <a:solidFill>
            <a:srgbClr val="DBDCDE"/>
          </a:solidFill>
          <a:ln w="0" cmpd="sng">
            <a:noFill/>
            <a:prstDash val="solid"/>
          </a:ln>
        </p:spPr>
        <p:txBody>
          <a:bodyPr vert="horz" lIns="0" tIns="0" rIns="0" bIns="0" anchor="t"/>
          <a:lstStyle/>
          <a:p>
            <a:pPr marL="0" marR="0" indent="0" algn="l">
              <a:lnSpc>
                <a:spcPts val="1100"/>
              </a:lnSpc>
              <a:spcAft>
                <a:spcPts val="0"/>
              </a:spcAft>
              <a:tabLst>
                <a:tab algn="l" pos="3108960"/>
              </a:tabLst>
            </a:pPr>
            <a:r>
              <a:rPr lang="en-US" sz="1050" b="1" spc="0">
                <a:solidFill>
                  <a:srgbClr val="000000"/>
                </a:solidFill>
                <a:latin typeface="Georgia" pitchFamily="1" panose="02020603050405020304"/>
              </a:rPr>
              <a:t>Document </a:t>
            </a:r>
            <a:r>
              <a:rPr lang="en-US" sz="1050" b="1" spc="0">
                <a:solidFill>
                  <a:srgbClr val="000000"/>
                </a:solidFill>
                <a:latin typeface="Georgia" pitchFamily="1" panose="02020603050405020304"/>
              </a:rPr>
              <a:t>Location </a:t>
            </a:r>
          </a:p>
        </p:txBody>
      </p:sp>
      <p:sp>
        <p:nvSpPr>
          <p:cNvPr id="7" name=""/>
          <p:cNvSpPr/>
          <p:nvPr>
            <p:ph type="body" idx="10"/>
          </p:nvPr>
        </p:nvSpPr>
        <p:spPr>
          <a:xfrm>
            <a:off x="679450" y="2931160"/>
            <a:ext cx="6413500" cy="6594475"/>
          </a:xfrm>
          <a:prstGeom prst="rect">
            <a:avLst/>
          </a:prstGeom>
          <a:noFill/>
          <a:ln w="0" cmpd="sng">
            <a:noFill/>
            <a:prstDash val="solid"/>
          </a:ln>
        </p:spPr>
        <p:txBody>
          <a:bodyPr vert="horz" lIns="0" tIns="107315" rIns="0" bIns="0" anchor="t"/>
          <a:lstStyle/>
          <a:p>
            <a:pPr marL="0" marR="0" indent="0" algn="just">
              <a:lnSpc>
                <a:spcPts val="1200"/>
              </a:lnSpc>
              <a:spcAft>
                <a:spcPts val="0"/>
              </a:spcAft>
              <a:tabLst>
                <a:tab algn="r" pos="6355080"/>
              </a:tabLst>
            </a:pPr>
            <a:r>
              <a:rPr lang="en-US" sz="1050" spc="0">
                <a:solidFill>
                  <a:srgbClr val="000000"/>
                </a:solidFill>
                <a:latin typeface="Georgia" pitchFamily="1" panose="02020603050405020304"/>
              </a:rPr>
              <a:t>Will: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Living Trust: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Living Will: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Power of Attorney (General):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Power of Attorney (Medical):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Advanced Medical Directive:  </a:t>
            </a:r>
            <a:r>
              <a:rPr lang="en-US" sz="100" spc="0">
                <a:solidFill>
                  <a:srgbClr val="000000"/>
                </a:solidFill>
                <a:latin typeface="Georgia" pitchFamily="1" panose="02020603050405020304"/>
              </a:rPr>
              <a:t> </a:t>
            </a:r>
          </a:p>
          <a:p>
            <a:pPr marL="0" marR="0" indent="0" algn="just">
              <a:lnSpc>
                <a:spcPts val="1200"/>
              </a:lnSpc>
              <a:spcBef>
                <a:spcPts val="865"/>
              </a:spcBef>
              <a:spcAft>
                <a:spcPts val="0"/>
              </a:spcAft>
              <a:tabLst>
                <a:tab algn="r" pos="6355080"/>
              </a:tabLst>
            </a:pPr>
            <a:r>
              <a:rPr lang="en-US" sz="1050" spc="0">
                <a:solidFill>
                  <a:srgbClr val="000000"/>
                </a:solidFill>
                <a:latin typeface="Georgia" pitchFamily="1" panose="02020603050405020304"/>
              </a:rPr>
              <a:t>Beneficiary Designations: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Personal Property List: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Property Deeds: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Family Partnerships or LCC: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Organ Donor Form: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Military Discharge Papers (DD-214; DD-215):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Birth Certificates: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Marriage License: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Pre-Nuptial Agreement: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Divorce/Separation Papers: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Car Title(s):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Burial Agreement: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Tax Returns: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1875"/>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p:txBody>
      </p:sp>
    </p:spTree>
  </p:cSld>
  <p:clrMapOvr>
    <a:masterClrMapping/>
  </p:clrMapOvr>
</p:sldLayout>
</file>

<file path=ppt/slideLayouts/slideLayout17.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7">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62940" y="444500"/>
            <a:ext cx="6413500" cy="908431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5">
                <a:solidFill>
                  <a:srgbClr val="000000"/>
                </a:solidFill>
                <a:latin typeface="Arial" pitchFamily="2" panose="02020603050405020304"/>
              </a:rPr>
              <a:t>NOTIFICATIONS IN CASE OF DEATH </a:t>
            </a:r>
          </a:p>
          <a:p>
            <a:pPr marL="0" marR="0" indent="0" algn="l">
              <a:lnSpc>
                <a:spcPts val="1200"/>
              </a:lnSpc>
              <a:spcBef>
                <a:spcPts val="240"/>
              </a:spcBef>
              <a:spcAft>
                <a:spcPts val="0"/>
              </a:spcAft>
            </a:pPr>
            <a:r>
              <a:rPr lang="en-US" sz="1100" spc="0">
                <a:solidFill>
                  <a:srgbClr val="000000"/>
                </a:solidFill>
                <a:latin typeface="Georgia" pitchFamily="1" panose="02020603050405020304"/>
              </a:rPr>
              <a:t>Also see section on death and survivor’s benefits, and how to apply for them. </a:t>
            </a:r>
          </a:p>
          <a:p>
            <a:pPr marL="0" marR="0" indent="0" algn="l">
              <a:lnSpc>
                <a:spcPts val="1200"/>
              </a:lnSpc>
              <a:spcBef>
                <a:spcPts val="355"/>
              </a:spcBef>
              <a:spcAft>
                <a:spcPts val="0"/>
              </a:spcAft>
            </a:pPr>
            <a:r>
              <a:rPr lang="en-US" sz="1050" b="1" spc="0">
                <a:solidFill>
                  <a:srgbClr val="000000"/>
                </a:solidFill>
                <a:latin typeface="Georgia" pitchFamily="1" panose="02020603050405020304"/>
              </a:rPr>
              <a:t>If still employed: </a:t>
            </a:r>
          </a:p>
          <a:p>
            <a:pPr marL="91440" marR="0" indent="0" algn="l">
              <a:lnSpc>
                <a:spcPts val="1200"/>
              </a:lnSpc>
              <a:spcBef>
                <a:spcPts val="555"/>
              </a:spcBef>
              <a:spcAft>
                <a:spcPts val="0"/>
              </a:spcAft>
              <a:buFont typeface="Symbol"/>
              <a:buChar char="·"/>
              <a:tabLst>
                <a:tab algn="r" pos="6400800"/>
              </a:tabLst>
            </a:pPr>
            <a:r>
              <a:rPr lang="en-US" sz="1050" spc="0">
                <a:solidFill>
                  <a:srgbClr val="000000"/>
                </a:solidFill>
                <a:latin typeface="Georgia" pitchFamily="1" panose="02020603050405020304"/>
              </a:rPr>
              <a:t>Immediate Supervisor: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Office Phone:  </a:t>
            </a:r>
            <a:r>
              <a:rPr lang="en-US" sz="100" spc="0">
                <a:solidFill>
                  <a:srgbClr val="000000"/>
                </a:solidFill>
                <a:latin typeface="Georgia" pitchFamily="1" panose="02020603050405020304"/>
              </a:rPr>
              <a:t> </a:t>
            </a:r>
          </a:p>
          <a:p>
            <a:pPr marL="91440" marR="0" indent="0" algn="l">
              <a:lnSpc>
                <a:spcPts val="1200"/>
              </a:lnSpc>
              <a:spcBef>
                <a:spcPts val="605"/>
              </a:spcBef>
              <a:spcAft>
                <a:spcPts val="0"/>
              </a:spcAft>
              <a:buFont typeface="Symbol"/>
              <a:buChar char="·"/>
              <a:tabLst>
                <a:tab algn="r" pos="6400800"/>
              </a:tabLst>
            </a:pPr>
            <a:r>
              <a:rPr lang="en-US" sz="1050" spc="0">
                <a:solidFill>
                  <a:srgbClr val="000000"/>
                </a:solidFill>
                <a:latin typeface="Georgia" pitchFamily="1" panose="02020603050405020304"/>
              </a:rPr>
              <a:t>Spouse’s Immediate Supervisor:  </a:t>
            </a:r>
          </a:p>
          <a:p>
            <a:pPr marL="0" marR="0" indent="0" algn="l">
              <a:lnSpc>
                <a:spcPts val="2400"/>
              </a:lnSpc>
              <a:spcBef>
                <a:spcPts val="0"/>
              </a:spcBef>
              <a:spcAft>
                <a:spcPts val="0"/>
              </a:spcAft>
              <a:tabLst>
                <a:tab algn="r" pos="6400800"/>
              </a:tabLst>
            </a:pPr>
            <a:r>
              <a:rPr lang="en-US" sz="1050" spc="0">
                <a:solidFill>
                  <a:srgbClr val="000000"/>
                </a:solidFill>
                <a:latin typeface="Georgia" pitchFamily="1" panose="02020603050405020304"/>
              </a:rPr>
              <a:t>Office Phone:  </a:t>
            </a:r>
            <a:r>
              <a:rPr lang="en-US" sz="100" spc="0">
                <a:solidFill>
                  <a:srgbClr val="000000"/>
                </a:solidFill>
                <a:latin typeface="Georgia" pitchFamily="1" panose="02020603050405020304"/>
              </a:rPr>
              <a:t> </a:t>
            </a:r>
            <a:br/>
            <a:r>
              <a:rPr lang="en-US" sz="1100" spc="0">
                <a:solidFill>
                  <a:srgbClr val="000000"/>
                </a:solidFill>
                <a:latin typeface="Georgia" pitchFamily="1" panose="02020603050405020304"/>
              </a:rPr>
              <a:t>Notify NARFE Headquarters at 800-456-8410 to report a death. </a:t>
            </a:r>
          </a:p>
          <a:p>
            <a:pPr marL="0" marR="0" indent="0" algn="l">
              <a:lnSpc>
                <a:spcPts val="1500"/>
              </a:lnSpc>
              <a:spcBef>
                <a:spcPts val="1510"/>
              </a:spcBef>
              <a:spcAft>
                <a:spcPts val="0"/>
              </a:spcAft>
            </a:pPr>
            <a:r>
              <a:rPr lang="en-US" sz="1100" spc="0">
                <a:solidFill>
                  <a:srgbClr val="000000"/>
                </a:solidFill>
                <a:latin typeface="Georgia" pitchFamily="1" panose="02020603050405020304"/>
              </a:rPr>
              <a:t>List names, addresses, telephone numbers or email addresses of other family members and friends who should be notified upon your death: </a:t>
            </a:r>
          </a:p>
          <a:p>
            <a:pPr marL="91440" marR="0" indent="228600" algn="l">
              <a:lnSpc>
                <a:spcPts val="1100"/>
              </a:lnSpc>
              <a:spcBef>
                <a:spcPts val="860"/>
              </a:spcBef>
              <a:spcAft>
                <a:spcPts val="0"/>
              </a:spcAft>
              <a:buFont typeface="Georgia"/>
              <a:buAutoNum startAt="1"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0" algn="l">
              <a:lnSpc>
                <a:spcPts val="1100"/>
              </a:lnSpc>
              <a:spcBef>
                <a:spcPts val="885"/>
              </a:spcBef>
              <a:spcAft>
                <a:spcPts val="0"/>
              </a:spcAft>
              <a:tabLst>
                <a:tab algn="r" pos="6400800"/>
              </a:tabLst>
            </a:pPr>
            <a:r>
              <a:rPr lang="en-US" sz="1050" spc="0">
                <a:solidFill>
                  <a:srgbClr val="000000"/>
                </a:solidFill>
                <a:latin typeface="Georgia" pitchFamily="1" panose="02020603050405020304"/>
              </a:rPr>
              <a:t>20. </a:t>
            </a:r>
            <a:r>
              <a:rPr lang="en-US" sz="100" spc="0">
                <a:solidFill>
                  <a:srgbClr val="000000"/>
                </a:solidFill>
                <a:latin typeface="Georgia" pitchFamily="1" panose="02020603050405020304"/>
              </a:rPr>
              <a:t> </a:t>
            </a:r>
          </a:p>
          <a:p>
            <a:pPr marL="91440" marR="0" indent="228600" algn="l">
              <a:lnSpc>
                <a:spcPts val="1200"/>
              </a:lnSpc>
              <a:spcBef>
                <a:spcPts val="855"/>
              </a:spcBef>
              <a:spcAft>
                <a:spcPts val="0"/>
              </a:spcAft>
              <a:buFont typeface="Georgia"/>
              <a:buAutoNum startAt="21"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50"/>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30"/>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25"/>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50"/>
              </a:spcBef>
              <a:spcAft>
                <a:spcPts val="2465"/>
              </a:spcAft>
              <a:buFont typeface="Georgia"/>
              <a:buAutoNum type="arabicPeriod"/>
              <a:tabLst>
                <a:tab algn="r" pos="6355080"/>
              </a:tabLst>
            </a:pPr>
            <a:r>
              <a:rPr lang="en-US" sz="100" spc="0">
                <a:solidFill>
                  <a:srgbClr val="000000"/>
                </a:solidFill>
                <a:latin typeface="Georgia" pitchFamily="1" panose="02020603050405020304"/>
              </a:rPr>
              <a:t> </a:t>
            </a:r>
          </a:p>
        </p:txBody>
      </p:sp>
    </p:spTree>
  </p:cSld>
  <p:clrMapOvr>
    <a:masterClrMapping/>
  </p:clrMapOvr>
</p:sldLayout>
</file>

<file path=ppt/slideLayouts/slideLayout18.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8">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70866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0">
                <a:solidFill>
                  <a:srgbClr val="000000"/>
                </a:solidFill>
                <a:latin typeface="Arial" pitchFamily="2" panose="02020603050405020304"/>
              </a:rPr>
              <a:t>BURIAL INSTRUCTIONS </a:t>
            </a:r>
          </a:p>
          <a:p>
            <a:pPr marL="0" marR="685800" indent="0" algn="l">
              <a:lnSpc>
                <a:spcPts val="1300"/>
              </a:lnSpc>
              <a:spcBef>
                <a:spcPts val="0"/>
              </a:spcBef>
              <a:spcAft>
                <a:spcPts val="1605"/>
              </a:spcAft>
            </a:pPr>
            <a:r>
              <a:rPr lang="en-US" sz="1050" spc="0">
                <a:solidFill>
                  <a:srgbClr val="000000"/>
                </a:solidFill>
                <a:latin typeface="Georgia" pitchFamily="1" panose="02020603050405020304"/>
              </a:rPr>
              <a:t>Have you prepared special burial instructions (in-ground burial, cremation, type of service, other preferences)? If yes, provide the location of the document or attach it to this guide: </a:t>
            </a:r>
          </a:p>
        </p:txBody>
      </p:sp>
      <p:sp>
        <p:nvSpPr>
          <p:cNvPr id="4" name=""/>
          <p:cNvSpPr/>
          <p:nvPr>
            <p:ph type="body" idx="10"/>
          </p:nvPr>
        </p:nvSpPr>
        <p:spPr>
          <a:xfrm>
            <a:off x="652145" y="1153160"/>
            <a:ext cx="6413500" cy="621665"/>
          </a:xfrm>
          <a:prstGeom prst="rect">
            <a:avLst/>
          </a:prstGeom>
          <a:noFill/>
          <a:ln w="0" cmpd="sng">
            <a:noFill/>
            <a:prstDash val="solid"/>
          </a:ln>
        </p:spPr>
        <p:txBody>
          <a:bodyPr vert="horz" lIns="0" tIns="269875" rIns="0" bIns="0" anchor="t"/>
          <a:lstStyle/>
          <a:p>
            <a:pPr marL="0" marR="0" indent="0" algn="l">
              <a:lnSpc>
                <a:spcPts val="1200"/>
              </a:lnSpc>
              <a:spcAft>
                <a:spcPts val="1605"/>
              </a:spcAft>
            </a:pPr>
            <a:r>
              <a:rPr lang="en-US" sz="1050" spc="0">
                <a:solidFill>
                  <a:srgbClr val="000000"/>
                </a:solidFill>
                <a:latin typeface="Georgia" pitchFamily="1" panose="02020603050405020304"/>
              </a:rPr>
              <a:t>Do you have a pre-paid burial plan? Where is a copy located? </a:t>
            </a:r>
          </a:p>
        </p:txBody>
      </p:sp>
      <p:sp>
        <p:nvSpPr>
          <p:cNvPr id="5" name=""/>
          <p:cNvSpPr/>
          <p:nvPr>
            <p:ph type="body" idx="10"/>
          </p:nvPr>
        </p:nvSpPr>
        <p:spPr>
          <a:xfrm>
            <a:off x="652145" y="1774825"/>
            <a:ext cx="6413500" cy="457200"/>
          </a:xfrm>
          <a:prstGeom prst="rect">
            <a:avLst/>
          </a:prstGeom>
          <a:noFill/>
          <a:ln w="0" cmpd="sng">
            <a:noFill/>
            <a:prstDash val="solid"/>
          </a:ln>
        </p:spPr>
        <p:txBody>
          <a:bodyPr vert="horz" lIns="0" tIns="105410" rIns="0" bIns="0" anchor="t"/>
          <a:lstStyle/>
          <a:p>
            <a:pPr marL="0" marR="0" indent="0" algn="l">
              <a:lnSpc>
                <a:spcPts val="1200"/>
              </a:lnSpc>
              <a:spcAft>
                <a:spcPts val="1605"/>
              </a:spcAft>
            </a:pPr>
            <a:r>
              <a:rPr lang="en-US" sz="1050" spc="0">
                <a:solidFill>
                  <a:srgbClr val="000000"/>
                </a:solidFill>
                <a:latin typeface="Georgia" pitchFamily="1" panose="02020603050405020304"/>
              </a:rPr>
              <a:t>Have you purchased a plot? If yes, location of deed: </a:t>
            </a:r>
          </a:p>
        </p:txBody>
      </p:sp>
      <p:sp>
        <p:nvSpPr>
          <p:cNvPr id="6" name=""/>
          <p:cNvSpPr/>
          <p:nvPr>
            <p:ph type="body" idx="10"/>
          </p:nvPr>
        </p:nvSpPr>
        <p:spPr>
          <a:xfrm>
            <a:off x="652145" y="2232025"/>
            <a:ext cx="6413500" cy="978535"/>
          </a:xfrm>
          <a:prstGeom prst="rect">
            <a:avLst/>
          </a:prstGeom>
          <a:noFill/>
          <a:ln w="0" cmpd="sng">
            <a:noFill/>
            <a:prstDash val="solid"/>
          </a:ln>
        </p:spPr>
        <p:txBody>
          <a:bodyPr vert="horz" lIns="0" tIns="251460" rIns="0" bIns="0" anchor="t"/>
          <a:lstStyle/>
          <a:p>
            <a:pPr marL="0" marR="182880" indent="0" algn="l">
              <a:lnSpc>
                <a:spcPts val="1300"/>
              </a:lnSpc>
              <a:spcAft>
                <a:spcPts val="1800"/>
              </a:spcAft>
            </a:pPr>
            <a:r>
              <a:rPr lang="en-US" sz="1050" spc="0">
                <a:solidFill>
                  <a:srgbClr val="000000"/>
                </a:solidFill>
                <a:latin typeface="Georgia" pitchFamily="1" panose="02020603050405020304"/>
              </a:rPr>
              <a:t>Note information about yourself (employment history, military background, memberships, achievements, etc.) that you would like to have included in your obituary. Also note preferences regarding flowers vs. donations to specific charities. </a:t>
            </a:r>
          </a:p>
        </p:txBody>
      </p:sp>
    </p:spTree>
  </p:cSld>
  <p:clrMapOvr>
    <a:masterClrMapping/>
  </p:clrMapOvr>
</p:sldLayout>
</file>

<file path=ppt/slideLayouts/slideLayout19.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9">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1830" y="457200"/>
            <a:ext cx="6413500" cy="493395"/>
          </a:xfrm>
          <a:prstGeom prst="rect">
            <a:avLst/>
          </a:prstGeom>
          <a:noFill/>
          <a:ln w="0" cmpd="sng">
            <a:noFill/>
            <a:prstDash val="solid"/>
          </a:ln>
        </p:spPr>
        <p:txBody>
          <a:bodyPr vert="horz" lIns="0" tIns="6350" rIns="0" bIns="0" anchor="t">
            <a:normAutofit fontScale="85000"/>
          </a:bodyPr>
          <a:lstStyle/>
          <a:p>
            <a:pPr marL="0" marR="0" indent="0" algn="ctr">
              <a:lnSpc>
                <a:spcPts val="2500"/>
              </a:lnSpc>
              <a:spcAft>
                <a:spcPts val="1275"/>
              </a:spcAft>
            </a:pPr>
            <a:r>
              <a:rPr lang="en-US" sz="2200" b="1" spc="85">
                <a:solidFill>
                  <a:srgbClr val="000000"/>
                </a:solidFill>
                <a:latin typeface="Times New Roman" pitchFamily="1" panose="02020603050405020304"/>
              </a:rPr>
              <a:t>DEATH AND SURVIVORS’ BENEFITS </a:t>
            </a:r>
          </a:p>
        </p:txBody>
      </p:sp>
      <p:sp>
        <p:nvSpPr>
          <p:cNvPr id="4" name=""/>
          <p:cNvSpPr/>
          <p:nvPr>
            <p:ph type="body" idx="10"/>
          </p:nvPr>
        </p:nvSpPr>
        <p:spPr>
          <a:xfrm>
            <a:off x="671830" y="950595"/>
            <a:ext cx="6413500" cy="8585200"/>
          </a:xfrm>
          <a:prstGeom prst="rect">
            <a:avLst/>
          </a:prstGeom>
          <a:noFill/>
          <a:ln w="0" cmpd="sng">
            <a:noFill/>
            <a:prstDash val="solid"/>
          </a:ln>
        </p:spPr>
        <p:txBody>
          <a:bodyPr vert="horz" lIns="0" tIns="6350" rIns="0" bIns="0" anchor="t"/>
          <a:lstStyle/>
          <a:p>
            <a:pPr marL="0" marR="91440" indent="0" algn="l">
              <a:lnSpc>
                <a:spcPts val="1300"/>
              </a:lnSpc>
              <a:spcAft>
                <a:spcPts val="0"/>
              </a:spcAft>
            </a:pPr>
            <a:r>
              <a:rPr lang="en-US" sz="1200" b="1" spc="0">
                <a:solidFill>
                  <a:srgbClr val="000000"/>
                </a:solidFill>
                <a:latin typeface="Arial" pitchFamily="2" panose="02020603050405020304"/>
              </a:rPr>
              <a:t>BENEFITS PAYABLE AFTER THE DEATH OF A CURRENT FEDERAL EMPLOYEE </a:t>
            </a:r>
            <a:r>
              <a:rPr lang="en-US" sz="1050" spc="0">
                <a:solidFill>
                  <a:srgbClr val="000000"/>
                </a:solidFill>
                <a:latin typeface="Georgia" pitchFamily="1" panose="02020603050405020304"/>
              </a:rPr>
              <a:t>Survivors and family members of someone who is employed by the federal government at the time of death should contact the agency or department to report the death. If you leave federal service before becoming eligible for an immediate annuity and die, your heirs would be eligible for a lump-sum payment of your retirement contributions. </a:t>
            </a:r>
          </a:p>
          <a:p>
            <a:pPr marL="0" marR="0" indent="0" algn="l">
              <a:lnSpc>
                <a:spcPts val="1400"/>
              </a:lnSpc>
              <a:spcBef>
                <a:spcPts val="1690"/>
              </a:spcBef>
              <a:spcAft>
                <a:spcPts val="0"/>
              </a:spcAft>
            </a:pPr>
            <a:r>
              <a:rPr lang="en-US" sz="1200" b="1" spc="15">
                <a:solidFill>
                  <a:srgbClr val="000000"/>
                </a:solidFill>
                <a:latin typeface="Arial" pitchFamily="2" panose="02020603050405020304"/>
              </a:rPr>
              <a:t>BENEFITS PAYABLE AFTER THE DEATH OF AN ANNUITANT </a:t>
            </a:r>
          </a:p>
          <a:p>
            <a:pPr marL="0" marR="0" indent="0" algn="l">
              <a:lnSpc>
                <a:spcPts val="1300"/>
              </a:lnSpc>
              <a:spcBef>
                <a:spcPts val="0"/>
              </a:spcBef>
              <a:spcAft>
                <a:spcPts val="0"/>
              </a:spcAft>
            </a:pPr>
            <a:r>
              <a:rPr lang="en-US" sz="1050" spc="0">
                <a:solidFill>
                  <a:srgbClr val="000000"/>
                </a:solidFill>
                <a:latin typeface="Georgia" pitchFamily="1" panose="02020603050405020304"/>
              </a:rPr>
              <a:t>The types of benefits and the amounts payable to survivors upon the death of a federal annuitant will depend on each particular case. Death benefits may be paid by Social Security, the Office of Federal Employ ees’ Group Life Insurance (OFEGLI) and the federal agency administering the retiree’s retirement system. The Office of Personnel Management (OPM) administers the Civil Service Retirement System (CSRS) and the Federal Employees Retirement System (FERS), the two that cover most federal employees, retirees and survivors. Survivors and family members of deceased retirees can obtain valuable help from NARFE chapter service officers and NARFE Service Center volunteers. </a:t>
            </a:r>
          </a:p>
          <a:p>
            <a:pPr marL="0" marR="0" indent="0" algn="l">
              <a:lnSpc>
                <a:spcPts val="1400"/>
              </a:lnSpc>
              <a:spcBef>
                <a:spcPts val="1475"/>
              </a:spcBef>
              <a:spcAft>
                <a:spcPts val="0"/>
              </a:spcAft>
            </a:pPr>
            <a:r>
              <a:rPr lang="en-US" sz="1200" b="1" spc="0">
                <a:solidFill>
                  <a:srgbClr val="000000"/>
                </a:solidFill>
                <a:latin typeface="Arial" pitchFamily="2" panose="02020603050405020304"/>
              </a:rPr>
              <a:t>Three-Step Process </a:t>
            </a:r>
          </a:p>
          <a:p>
            <a:pPr marL="182880" marR="91440" indent="182880" algn="l">
              <a:lnSpc>
                <a:spcPts val="1300"/>
              </a:lnSpc>
              <a:spcBef>
                <a:spcPts val="20"/>
              </a:spcBef>
              <a:spcAft>
                <a:spcPts val="0"/>
              </a:spcAft>
              <a:buFont typeface="Georgia"/>
              <a:buAutoNum startAt="1" type="arabicPeriod"/>
            </a:pPr>
            <a:r>
              <a:rPr lang="en-US" sz="1050" spc="0">
                <a:solidFill>
                  <a:srgbClr val="000000"/>
                </a:solidFill>
                <a:latin typeface="Georgia" pitchFamily="1" panose="02020603050405020304"/>
              </a:rPr>
              <a:t>Payments and checks issued after the date of the retiree’s death must be returned to the Treasury Department because government payments to a deceased person cannot be negotiated by any other person, including the executor or administrator of the deceased retiree’s estate. The eligible survivor or person reporting the retiree’s death needs to return any uncashed annuity checks to the return address shown on the envelope in which the annuity or Social Security check arrived. Any annuity that was accrued for the retiree through the date of his or her death will be included in the benefits payable to the eligible survivor(s). If payments have been sent directly to a bank or other financial institution, the bank or financial institution must be promptly notified of the retiree’s death. Any payments deposited after the date of the retiree’s death must be left untouched. The agency that issued the payment will ask the Treasury Department to recover it. </a:t>
            </a:r>
          </a:p>
          <a:p>
            <a:pPr marL="182880" marR="228600" indent="182880" algn="l">
              <a:lnSpc>
                <a:spcPts val="1300"/>
              </a:lnSpc>
              <a:spcBef>
                <a:spcPts val="1320"/>
              </a:spcBef>
              <a:spcAft>
                <a:spcPts val="0"/>
              </a:spcAft>
              <a:buFont typeface="Georgia"/>
              <a:buAutoNum type="arabicPeriod"/>
            </a:pPr>
            <a:r>
              <a:rPr lang="en-US" sz="1050" spc="0">
                <a:solidFill>
                  <a:srgbClr val="000000"/>
                </a:solidFill>
                <a:latin typeface="Georgia" pitchFamily="1" panose="02020603050405020304"/>
              </a:rPr>
              <a:t>The eligible survivor or person reporting the retiree’s death should notify the agencies that are paying benefits by telephone: </a:t>
            </a:r>
          </a:p>
          <a:p>
            <a:pPr marL="365760" marR="0" indent="91440" algn="l">
              <a:lnSpc>
                <a:spcPts val="1300"/>
              </a:lnSpc>
              <a:spcBef>
                <a:spcPts val="0"/>
              </a:spcBef>
              <a:spcAft>
                <a:spcPts val="0"/>
              </a:spcAft>
              <a:buFont typeface="Symbol"/>
              <a:buChar char="·"/>
            </a:pPr>
            <a:r>
              <a:rPr lang="en-US" sz="1050" spc="0">
                <a:solidFill>
                  <a:srgbClr val="000000"/>
                </a:solidFill>
                <a:latin typeface="Georgia" pitchFamily="1" panose="02020603050405020304"/>
              </a:rPr>
              <a:t>Social Security Administration: 800-772-1213 </a:t>
            </a:r>
          </a:p>
          <a:p>
            <a:pPr marL="365760" marR="0" indent="91440" algn="l">
              <a:lnSpc>
                <a:spcPts val="1300"/>
              </a:lnSpc>
              <a:spcBef>
                <a:spcPts val="5"/>
              </a:spcBef>
              <a:spcAft>
                <a:spcPts val="0"/>
              </a:spcAft>
              <a:buFont typeface="Symbol"/>
              <a:buChar char="·"/>
            </a:pPr>
            <a:r>
              <a:rPr lang="en-US" sz="1050" spc="0">
                <a:solidFill>
                  <a:srgbClr val="000000"/>
                </a:solidFill>
                <a:latin typeface="Georgia" pitchFamily="1" panose="02020603050405020304"/>
              </a:rPr>
              <a:t>Office of Personnel Management (OPM): 888-767-6738 (toll-free) </a:t>
            </a:r>
          </a:p>
          <a:p>
            <a:pPr marL="182880" marR="45720" indent="0" algn="l">
              <a:lnSpc>
                <a:spcPts val="1300"/>
              </a:lnSpc>
              <a:spcBef>
                <a:spcPts val="25"/>
              </a:spcBef>
              <a:spcAft>
                <a:spcPts val="0"/>
              </a:spcAft>
            </a:pPr>
            <a:r>
              <a:rPr lang="en-US" sz="1050" spc="0">
                <a:solidFill>
                  <a:srgbClr val="000000"/>
                </a:solidFill>
                <a:latin typeface="Georgia" pitchFamily="1" panose="02020603050405020304"/>
              </a:rPr>
              <a:t>If you cannot reach OPM by phone, you can report the death online at https://rsreporting.opm.gov/ AnnuitantDeath/ReportAnnuitantDeath or in writing by sending a notice to the OPM Retirement Operations Center, P.O. Box 45, Boyers, PA 16017-0045, Attn: Death Claims; or you can email the information to OPM at </a:t>
            </a:r>
            <a:r>
              <a:rPr lang="en-US" sz="1050" u="sng" spc="0">
                <a:solidFill>
                  <a:srgbClr val="0000FF"/>
                </a:solidFill>
                <a:latin typeface="Georgia" pitchFamily="1" panose="02020603050405020304"/>
              </a:rPr>
              <a:t>retire@opm.gov</a:t>
            </a:r>
            <a:r>
              <a:rPr lang="en-US" sz="1050" spc="0">
                <a:solidFill>
                  <a:srgbClr val="000000"/>
                </a:solidFill>
                <a:latin typeface="Georgia" pitchFamily="1" panose="02020603050405020304"/>
              </a:rPr>
              <a:t>. </a:t>
            </a:r>
          </a:p>
          <a:p>
            <a:pPr marL="182880" marR="91440" indent="0" algn="l">
              <a:lnSpc>
                <a:spcPts val="1300"/>
              </a:lnSpc>
              <a:spcBef>
                <a:spcPts val="1330"/>
              </a:spcBef>
              <a:spcAft>
                <a:spcPts val="0"/>
              </a:spcAft>
            </a:pPr>
            <a:r>
              <a:rPr lang="en-US" sz="1050" spc="0">
                <a:solidFill>
                  <a:srgbClr val="000000"/>
                </a:solidFill>
                <a:latin typeface="Georgia" pitchFamily="1" panose="02020603050405020304"/>
              </a:rPr>
              <a:t>The person reporting the retiree’s death will need to provide the information included in the Sample Notification included at the end of this guide. The individual will be able to talk to a customer service specialist or leave a message reporting the retiree’s death. OPM will then have the information needed to identify the retiree’s records. Once the agency receives the notification of death, it will stop benefits payments. OPM will then notify the person or persons who are eligible for death benefits that they may apply for those benefits. OPM also will send the application for life insurance, which must be completed and sent to the Office of Federal Employees’ Group Life Insurance (OFEGLI). Once an application is received, OPM can finalize the survivor’s death benefits, including any applicable Federal Employees Health Benefits coverage for survivor annuitants. </a:t>
            </a:r>
          </a:p>
          <a:p>
            <a:pPr marL="182880" marR="91440" indent="0" algn="l">
              <a:lnSpc>
                <a:spcPts val="1300"/>
              </a:lnSpc>
              <a:spcBef>
                <a:spcPts val="1325"/>
              </a:spcBef>
              <a:spcAft>
                <a:spcPts val="0"/>
              </a:spcAft>
            </a:pPr>
            <a:r>
              <a:rPr lang="en-US" sz="1100" b="1" spc="0">
                <a:solidFill>
                  <a:srgbClr val="000000"/>
                </a:solidFill>
                <a:latin typeface="Georgia" pitchFamily="1" panose="02020603050405020304"/>
              </a:rPr>
              <a:t>3. </a:t>
            </a:r>
            <a:r>
              <a:rPr lang="en-US" sz="1050" spc="0">
                <a:solidFill>
                  <a:srgbClr val="000000"/>
                </a:solidFill>
                <a:latin typeface="Georgia" pitchFamily="1" panose="02020603050405020304"/>
              </a:rPr>
              <a:t>Certified copies of the retiree’s death certificate should be obtained to enclose with death benefits applications, for example, from OPM, OFEGLI, and the Social Security Administration. The retiree’s death certificate is important because it establishes the retiree’s exact date of death for the agencies that pay death benefits. </a:t>
            </a:r>
          </a:p>
        </p:txBody>
      </p:sp>
    </p:spTree>
  </p:cSld>
  <p:clrMapOvr>
    <a:masterClrMapping/>
  </p:clrMapOvr>
</p:sldLayout>
</file>

<file path=ppt/slideLayouts/slideLayout2.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
    <p:bg>
      <p:bgPr>
        <a:solidFill>
          <a:schemeClr val="bg1">
            <a:alpha val="100000"/>
          </a:schemeClr>
        </a:solidFill>
      </p:bgPr>
    </p:bg>
    <p:spTree>
      <p:nvGrpSpPr>
        <p:cNvPr id="1" name=""/>
        <p:cNvGrpSpPr/>
        <p:nvPr/>
      </p:nvGrpSpPr>
      <p:grpSpPr>
        <a:xfrm>
          <a:off x="0" y="0"/>
          <a:ext cx="0" cy="0"/>
          <a:chOff x="0" y="0"/>
          <a:chExt cx="0" cy="0"/>
        </a:xfrm>
      </p:grpSpPr>
      <p:sp>
        <p:nvSpPr>
          <p:cNvPr id="7" name=""/>
          <p:cNvSpPr/>
          <p:nvPr>
            <p:ph type="body" idx="10"/>
          </p:nvPr>
        </p:nvSpPr>
        <p:spPr>
          <a:xfrm>
            <a:off x="990600" y="5921375"/>
            <a:ext cx="4441190" cy="499745"/>
          </a:xfrm>
          <a:prstGeom prst="rect">
            <a:avLst/>
          </a:prstGeom>
          <a:noFill/>
          <a:ln w="0" cmpd="sng">
            <a:noFill/>
            <a:prstDash val="solid"/>
          </a:ln>
        </p:spPr>
        <p:txBody>
          <a:bodyPr vert="horz" lIns="0" tIns="0" rIns="0" bIns="0" anchor="t"/>
          <a:lstStyle/>
          <a:p>
            <a:pPr marL="0" marR="0" indent="0" algn="l">
              <a:lnSpc>
                <a:spcPts val="3800"/>
              </a:lnSpc>
              <a:spcAft>
                <a:spcPts val="90"/>
              </a:spcAft>
            </a:pPr>
            <a:r>
              <a:rPr lang="en-US" sz="3300" b="1" spc="-100">
                <a:solidFill>
                  <a:srgbClr val="502874"/>
                </a:solidFill>
                <a:latin typeface="Arial" pitchFamily="2" panose="02020603050405020304"/>
              </a:rPr>
              <a:t>Smile, you’re covered </a:t>
            </a:r>
          </a:p>
        </p:txBody>
      </p:sp>
      <p:sp>
        <p:nvSpPr>
          <p:cNvPr id="8" name=""/>
          <p:cNvSpPr/>
          <p:nvPr>
            <p:ph type="body" idx="10"/>
          </p:nvPr>
        </p:nvSpPr>
        <p:spPr>
          <a:xfrm>
            <a:off x="984250" y="6758940"/>
            <a:ext cx="3438525" cy="1036955"/>
          </a:xfrm>
          <a:prstGeom prst="rect">
            <a:avLst/>
          </a:prstGeom>
          <a:noFill/>
          <a:ln w="0" cmpd="sng">
            <a:noFill/>
            <a:prstDash val="solid"/>
          </a:ln>
        </p:spPr>
        <p:txBody>
          <a:bodyPr vert="horz" lIns="0" tIns="635" rIns="0" bIns="0" anchor="t"/>
          <a:lstStyle/>
          <a:p>
            <a:pPr marL="0" marR="0" indent="0" algn="l">
              <a:lnSpc>
                <a:spcPts val="1600"/>
              </a:lnSpc>
              <a:spcAft>
                <a:spcPts val="140"/>
              </a:spcAft>
            </a:pPr>
            <a:r>
              <a:rPr lang="en-US" sz="1150" spc="0">
                <a:solidFill>
                  <a:srgbClr val="000000"/>
                </a:solidFill>
                <a:latin typeface="Tahoma" pitchFamily="2" panose="02020603050405020304"/>
              </a:rPr>
              <a:t>GEHA provides access to almost 400,000 dental providers nationwide and comprehensive services. And with no in-network deductibles, we’re making sure federal retirees have everything they need to start their next chapter with a smile. </a:t>
            </a:r>
          </a:p>
        </p:txBody>
      </p:sp>
      <p:sp>
        <p:nvSpPr>
          <p:cNvPr id="11" name=""/>
          <p:cNvSpPr/>
          <p:nvPr>
            <p:ph type="body" idx="10"/>
          </p:nvPr>
        </p:nvSpPr>
        <p:spPr>
          <a:xfrm>
            <a:off x="5239385" y="7186295"/>
            <a:ext cx="1499870" cy="609600"/>
          </a:xfrm>
          <a:prstGeom prst="rect">
            <a:avLst/>
          </a:prstGeom>
          <a:noFill/>
          <a:ln w="0" cmpd="sng">
            <a:noFill/>
            <a:prstDash val="solid"/>
          </a:ln>
        </p:spPr>
        <p:txBody>
          <a:bodyPr vert="horz" lIns="0" tIns="0" rIns="0" bIns="0" anchor="t"/>
          <a:lstStyle/>
          <a:p>
            <a:pPr marL="0" marR="0" indent="0" algn="l">
              <a:lnSpc>
                <a:spcPts val="1500"/>
              </a:lnSpc>
              <a:spcAft>
                <a:spcPts val="195"/>
              </a:spcAft>
            </a:pPr>
            <a:r>
              <a:rPr lang="en-US" sz="1150" b="1" spc="0">
                <a:solidFill>
                  <a:srgbClr val="000000"/>
                </a:solidFill>
                <a:latin typeface="Arial" pitchFamily="2" panose="02020603050405020304"/>
              </a:rPr>
              <a:t>Explore which plan works best for you at </a:t>
            </a:r>
            <a:r>
              <a:rPr lang="en-US" sz="1250" b="1" u="sng" spc="0">
                <a:solidFill>
                  <a:srgbClr val="0000FF"/>
                </a:solidFill>
                <a:latin typeface="Arial" pitchFamily="2" panose="02020603050405020304"/>
              </a:rPr>
              <a:t>geha.com/Dental</a:t>
            </a:r>
            <a:r>
              <a:rPr lang="en-US" sz="1250" b="1" spc="0">
                <a:solidFill>
                  <a:srgbClr val="F69351"/>
                </a:solidFill>
                <a:latin typeface="Arial" pitchFamily="2" panose="02020603050405020304"/>
              </a:rPr>
              <a:t>  </a:t>
            </a:r>
          </a:p>
        </p:txBody>
      </p:sp>
      <p:sp>
        <p:nvSpPr>
          <p:cNvPr id="12" name=""/>
          <p:cNvSpPr/>
          <p:nvPr>
            <p:ph type="body" idx="10"/>
          </p:nvPr>
        </p:nvSpPr>
        <p:spPr>
          <a:xfrm>
            <a:off x="420370" y="8312150"/>
            <a:ext cx="3797300" cy="426720"/>
          </a:xfrm>
          <a:prstGeom prst="rect">
            <a:avLst/>
          </a:prstGeom>
          <a:noFill/>
          <a:ln w="0" cmpd="sng">
            <a:noFill/>
            <a:prstDash val="solid"/>
          </a:ln>
        </p:spPr>
        <p:txBody>
          <a:bodyPr vert="horz" lIns="0" tIns="315595" rIns="0" bIns="0" anchor="t"/>
          <a:lstStyle/>
          <a:p>
            <a:pPr marL="548640" marR="0" indent="0" algn="l">
              <a:lnSpc>
                <a:spcPts val="1000"/>
              </a:lnSpc>
              <a:spcAft>
                <a:spcPts val="0"/>
              </a:spcAft>
            </a:pPr>
            <a:r>
              <a:rPr lang="en-US" sz="800" b="1" spc="15">
                <a:solidFill>
                  <a:srgbClr val="F69351"/>
                </a:solidFill>
                <a:latin typeface="Arial" pitchFamily="2" panose="02020603050405020304"/>
              </a:rPr>
              <a:t>DENTAL BENEFITS</a:t>
            </a:r>
            <a:r>
              <a:rPr lang="en-US" sz="850" spc="15">
                <a:solidFill>
                  <a:srgbClr val="FFFFFF"/>
                </a:solidFill>
                <a:latin typeface="Tahoma" pitchFamily="2" panose="02020603050405020304"/>
              </a:rPr>
              <a:t> for Federal Retirees </a:t>
            </a:r>
          </a:p>
        </p:txBody>
      </p:sp>
      <p:sp>
        <p:nvSpPr>
          <p:cNvPr id="13" name=""/>
          <p:cNvSpPr/>
          <p:nvPr>
            <p:ph type="body" idx="10"/>
          </p:nvPr>
        </p:nvSpPr>
        <p:spPr>
          <a:xfrm>
            <a:off x="1908175" y="8738870"/>
            <a:ext cx="2309495" cy="462915"/>
          </a:xfrm>
          <a:prstGeom prst="rect">
            <a:avLst/>
          </a:prstGeom>
          <a:noFill/>
          <a:ln w="0" cmpd="sng">
            <a:noFill/>
            <a:prstDash val="solid"/>
          </a:ln>
        </p:spPr>
        <p:txBody>
          <a:bodyPr vert="horz" lIns="0" tIns="172085" rIns="0" bIns="0" anchor="t"/>
          <a:lstStyle/>
          <a:p>
            <a:pPr marL="0" marR="0" indent="0" algn="l">
              <a:lnSpc>
                <a:spcPts val="700"/>
              </a:lnSpc>
              <a:spcAft>
                <a:spcPts val="0"/>
              </a:spcAft>
              <a:tabLst>
                <a:tab algn="l" pos="-756285"/>
              </a:tabLst>
            </a:pPr>
            <a:r>
              <a:rPr lang="en-US" sz="700" b="1" spc="35">
                <a:solidFill>
                  <a:srgbClr val="FFFFFF"/>
                </a:solidFill>
                <a:latin typeface="Arial" pitchFamily="2" panose="02020603050405020304"/>
              </a:rPr>
              <a:t>/gehahealth  </a:t>
            </a:r>
            <a:r>
              <a:rPr lang="en-US" sz="700" b="1" spc="35">
                <a:solidFill>
                  <a:srgbClr val="FFFFFF"/>
                </a:solidFill>
                <a:latin typeface="Arial" pitchFamily="2" panose="02020603050405020304"/>
              </a:rPr>
              <a:t>/company/gehahealth </a:t>
            </a:r>
          </a:p>
        </p:txBody>
      </p:sp>
      <p:sp>
        <p:nvSpPr>
          <p:cNvPr id="14" name=""/>
          <p:cNvSpPr/>
          <p:nvPr>
            <p:ph type="body" idx="10"/>
          </p:nvPr>
        </p:nvSpPr>
        <p:spPr>
          <a:xfrm>
            <a:off x="420370" y="9201785"/>
            <a:ext cx="3797300" cy="412115"/>
          </a:xfrm>
          <a:prstGeom prst="rect">
            <a:avLst/>
          </a:prstGeom>
          <a:noFill/>
          <a:ln w="0" cmpd="sng">
            <a:noFill/>
            <a:prstDash val="solid"/>
          </a:ln>
        </p:spPr>
        <p:txBody>
          <a:bodyPr vert="horz" lIns="0" tIns="3175" rIns="0" bIns="0" anchor="t"/>
          <a:lstStyle/>
          <a:p>
            <a:pPr marL="548640" marR="0" indent="0" algn="l">
              <a:lnSpc>
                <a:spcPts val="800"/>
              </a:lnSpc>
              <a:spcAft>
                <a:spcPts val="2495"/>
              </a:spcAft>
            </a:pPr>
            <a:r>
              <a:rPr lang="en-US" sz="700" spc="20">
                <a:solidFill>
                  <a:srgbClr val="FFFFFF"/>
                </a:solidFill>
                <a:latin typeface="Tahoma" pitchFamily="2" panose="02020603050405020304"/>
              </a:rPr>
              <a:t>©2022 Government Employees Health Association, Inc. All rights reserved. </a:t>
            </a:r>
          </a:p>
        </p:txBody>
      </p:sp>
    </p:spTree>
  </p:cSld>
  <p:clrMapOvr>
    <a:masterClrMapping/>
  </p:clrMapOvr>
</p:sldLayout>
</file>

<file path=ppt/slideLayouts/slideLayout20.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0">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8180" y="419100"/>
            <a:ext cx="6413500" cy="9109710"/>
          </a:xfrm>
          <a:prstGeom prst="rect">
            <a:avLst/>
          </a:prstGeom>
          <a:noFill/>
          <a:ln w="0" cmpd="sng">
            <a:noFill/>
            <a:prstDash val="solid"/>
          </a:ln>
        </p:spPr>
        <p:txBody>
          <a:bodyPr vert="horz" lIns="0" tIns="6350" rIns="0" bIns="0" anchor="t"/>
          <a:lstStyle/>
          <a:p>
            <a:pPr marL="182880" marR="0" indent="0" algn="l">
              <a:lnSpc>
                <a:spcPts val="1300"/>
              </a:lnSpc>
              <a:spcAft>
                <a:spcPts val="0"/>
              </a:spcAft>
            </a:pPr>
            <a:r>
              <a:rPr lang="en-US" sz="1050" spc="0">
                <a:solidFill>
                  <a:srgbClr val="000000"/>
                </a:solidFill>
                <a:latin typeface="Georgia" pitchFamily="1" panose="02020603050405020304"/>
              </a:rPr>
              <a:t>If additional information is needed, it will be requested by the agency responsible for the payment of the death benefits for which applications have been submitted. Other evidence that might be requested may include copies of marriage certificates, birth certificates, divorce decrees, death certificates for deceased children or spouses, or other documents establishing identity or relationship to the deceased retiree -- the types of personal records that any reasonably prudent person would keep in a safe place. OPM, Social Security, OFEGLI, etc., will only request evidence that is not already on file with the deceased retiree’s records. </a:t>
            </a:r>
          </a:p>
          <a:p>
            <a:pPr marL="182880" marR="0" indent="0" algn="l">
              <a:lnSpc>
                <a:spcPts val="1300"/>
              </a:lnSpc>
              <a:spcBef>
                <a:spcPts val="1340"/>
              </a:spcBef>
              <a:spcAft>
                <a:spcPts val="0"/>
              </a:spcAft>
            </a:pPr>
            <a:r>
              <a:rPr lang="en-US" sz="1050" spc="-5">
                <a:solidFill>
                  <a:srgbClr val="000000"/>
                </a:solidFill>
                <a:latin typeface="Georgia" pitchFamily="1" panose="02020603050405020304"/>
              </a:rPr>
              <a:t>As noted previously, if the retiree had FEGLI coverage, OPM will send out applications for benefits to designated beneficiaries or persons entitled to the life insurance under the FEGLI order of precedence. Survivors of a deceased retiree do not need to notify or contact OFEGLI. OPM will notify OFEGLI and will certify that the retiree was covered by FEGLI and the amount of the retiree’s life insurance coverage. After that, OFEGLI will make payments to eligible survivors who have submitted applications for benefits. </a:t>
            </a:r>
          </a:p>
          <a:p>
            <a:pPr marL="0" marR="0" indent="0" algn="l">
              <a:lnSpc>
                <a:spcPts val="1400"/>
              </a:lnSpc>
              <a:spcBef>
                <a:spcPts val="1680"/>
              </a:spcBef>
              <a:spcAft>
                <a:spcPts val="0"/>
              </a:spcAft>
            </a:pPr>
            <a:r>
              <a:rPr lang="en-US" sz="1250" b="1" spc="0">
                <a:solidFill>
                  <a:srgbClr val="000000"/>
                </a:solidFill>
                <a:latin typeface="Arial" pitchFamily="2" panose="02020603050405020304"/>
              </a:rPr>
              <a:t>DEATH OF AN ANNUITANT’S SPOUSE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When an annuitant’s spouse dies, the annuitant should act as soon as possible to send OPM a copy of the spouse’s death certificate, along with any other applicable requests and statements (see Sample Notification at the end of this guide). The annuitant also can obtain assistance in notifying OPM from his or her chapter service officer or the local NARFE Service Center. </a:t>
            </a:r>
          </a:p>
          <a:p>
            <a:pPr marL="0" marR="0" indent="0" algn="l">
              <a:lnSpc>
                <a:spcPts val="1400"/>
              </a:lnSpc>
              <a:spcBef>
                <a:spcPts val="1695"/>
              </a:spcBef>
              <a:spcAft>
                <a:spcPts val="0"/>
              </a:spcAft>
            </a:pPr>
            <a:r>
              <a:rPr lang="en-US" sz="1250" b="1" spc="-10">
                <a:solidFill>
                  <a:srgbClr val="000000"/>
                </a:solidFill>
                <a:latin typeface="Arial" pitchFamily="2" panose="02020603050405020304"/>
              </a:rPr>
              <a:t>Restoration to Full Annuity Rate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If an annuitant has elected a full or partial survivor annuity for his or her spouse, the annuitant can have the annuity restored to the full, unreduced rate if the spouse predeceases the annuitant. The restoration to the unreduced rate is effective as of the first day of the month after the date of the spouse’s death. The annuitant should notify OPM that he or she wants to have the annuity restored to the full rate by writing to the OPM Retirement Operations Center, P.O. Box 45, Boyers, PA 16017-0045. </a:t>
            </a:r>
          </a:p>
          <a:p>
            <a:pPr marL="0" marR="45720" indent="0" algn="l">
              <a:lnSpc>
                <a:spcPts val="1300"/>
              </a:lnSpc>
              <a:spcBef>
                <a:spcPts val="1295"/>
              </a:spcBef>
              <a:spcAft>
                <a:spcPts val="0"/>
              </a:spcAft>
            </a:pPr>
            <a:r>
              <a:rPr lang="en-US" sz="1050" spc="-5">
                <a:solidFill>
                  <a:srgbClr val="000000"/>
                </a:solidFill>
                <a:latin typeface="Georgia" pitchFamily="1" panose="02020603050405020304"/>
              </a:rPr>
              <a:t>The Report of Death (Sample Notification) can be used to notify OPM, along with a copy of the spouse’s death certificate. Any items applicable to the individual annuitant’s situation should be covered in the letter. </a:t>
            </a:r>
          </a:p>
          <a:p>
            <a:pPr marL="0" marR="0" indent="0" algn="l">
              <a:lnSpc>
                <a:spcPts val="1400"/>
              </a:lnSpc>
              <a:spcBef>
                <a:spcPts val="1490"/>
              </a:spcBef>
              <a:spcAft>
                <a:spcPts val="0"/>
              </a:spcAft>
            </a:pPr>
            <a:r>
              <a:rPr lang="en-US" sz="1250" b="1" spc="-10">
                <a:solidFill>
                  <a:srgbClr val="000000"/>
                </a:solidFill>
                <a:latin typeface="Arial" pitchFamily="2" panose="02020603050405020304"/>
              </a:rPr>
              <a:t>Federal Employees Health Benefits (FEHB) </a:t>
            </a:r>
          </a:p>
          <a:p>
            <a:pPr marL="0" marR="0" indent="0" algn="l">
              <a:lnSpc>
                <a:spcPts val="1300"/>
              </a:lnSpc>
              <a:spcBef>
                <a:spcPts val="0"/>
              </a:spcBef>
              <a:spcAft>
                <a:spcPts val="0"/>
              </a:spcAft>
            </a:pPr>
            <a:r>
              <a:rPr lang="en-US" sz="1050" spc="0">
                <a:solidFill>
                  <a:srgbClr val="000000"/>
                </a:solidFill>
                <a:latin typeface="Georgia" pitchFamily="1" panose="02020603050405020304"/>
              </a:rPr>
              <a:t>The annuitant should request that his or her FEHBP enrollment be changed from Self and Family or Self Plus One coverage to Self Only coverage, if there are no other family members (e.g., minor children, disabled or eligible grandchildren) who are entitled to FEHB coverage under the annuitant’s enrollment. This can be taken care of immediately by contacting OPM by phone at 888-767-6738. </a:t>
            </a:r>
          </a:p>
          <a:p>
            <a:pPr marL="0" marR="0" indent="0" algn="l">
              <a:lnSpc>
                <a:spcPts val="1400"/>
              </a:lnSpc>
              <a:spcBef>
                <a:spcPts val="1485"/>
              </a:spcBef>
              <a:spcAft>
                <a:spcPts val="0"/>
              </a:spcAft>
            </a:pPr>
            <a:r>
              <a:rPr lang="en-US" sz="1250" b="1" spc="-10">
                <a:solidFill>
                  <a:srgbClr val="000000"/>
                </a:solidFill>
                <a:latin typeface="Arial" pitchFamily="2" panose="02020603050405020304"/>
              </a:rPr>
              <a:t>Designations of Beneficiaries </a:t>
            </a:r>
          </a:p>
          <a:p>
            <a:pPr marL="0" marR="0" indent="0" algn="l">
              <a:lnSpc>
                <a:spcPts val="1300"/>
              </a:lnSpc>
              <a:spcBef>
                <a:spcPts val="0"/>
              </a:spcBef>
              <a:spcAft>
                <a:spcPts val="0"/>
              </a:spcAft>
            </a:pPr>
            <a:r>
              <a:rPr lang="en-US" sz="1050" spc="0">
                <a:solidFill>
                  <a:srgbClr val="000000"/>
                </a:solidFill>
                <a:latin typeface="Georgia" pitchFamily="1" panose="02020603050405020304"/>
              </a:rPr>
              <a:t>If the annuitant wants to designate a new beneficiary or beneficiaries for his or her unassigned FEGLI coverage, and for any unexpended retirement monies in the Civil Service Retirement Fund (which covers both CSRS and FERS), he or she should request that OPM send new designation forms. These are: SF 2823 for FEGLI, SF 2808 for CSRS, SF 3102 for FERS. These forms are available for download on OPM’s website. In addition, if the annuitant has a Thrift Savings Plan (TSP) account, the annuitant should contact the TSP Office to request form TSP-3, “Designation of Beneficiary.” The address is: Thrift Savings Plan Office, P.O. Box 385021, Birmingham, AL 35238. The phone number is 877-968-3778. The form also can be downloaded from the TSP website at </a:t>
            </a:r>
            <a:r>
              <a:rPr lang="en-US" sz="1050" u="sng" spc="0">
                <a:solidFill>
                  <a:srgbClr val="0000FF"/>
                </a:solidFill>
                <a:latin typeface="Georgia" pitchFamily="1" panose="02020603050405020304"/>
              </a:rPr>
              <a:t>www.tsp.gov</a:t>
            </a:r>
            <a:r>
              <a:rPr lang="en-US" sz="1050" spc="0">
                <a:solidFill>
                  <a:srgbClr val="000000"/>
                </a:solidFill>
                <a:latin typeface="Georgia" pitchFamily="1" panose="02020603050405020304"/>
              </a:rPr>
              <a:t>. </a:t>
            </a:r>
          </a:p>
          <a:p>
            <a:pPr marL="0" marR="548640" indent="0" algn="l">
              <a:lnSpc>
                <a:spcPts val="1300"/>
              </a:lnSpc>
              <a:spcBef>
                <a:spcPts val="1320"/>
              </a:spcBef>
              <a:spcAft>
                <a:spcPts val="0"/>
              </a:spcAft>
            </a:pPr>
            <a:r>
              <a:rPr lang="en-US" sz="1050" b="1" spc="0">
                <a:solidFill>
                  <a:srgbClr val="000000"/>
                </a:solidFill>
                <a:latin typeface="Georgia" pitchFamily="1" panose="02020603050405020304"/>
              </a:rPr>
              <a:t>Make sure that all of your beneficiary forms are up to date, both with your designated beneficiary(ies) and to ensure that the addresses are current. </a:t>
            </a:r>
          </a:p>
          <a:p>
            <a:pPr marL="0" marR="0" indent="0" algn="l">
              <a:lnSpc>
                <a:spcPts val="1400"/>
              </a:lnSpc>
              <a:spcBef>
                <a:spcPts val="1490"/>
              </a:spcBef>
              <a:spcAft>
                <a:spcPts val="0"/>
              </a:spcAft>
            </a:pPr>
            <a:r>
              <a:rPr lang="en-US" sz="1250" b="1" spc="-15">
                <a:solidFill>
                  <a:srgbClr val="000000"/>
                </a:solidFill>
                <a:latin typeface="Arial" pitchFamily="2" panose="02020603050405020304"/>
              </a:rPr>
              <a:t>Family Life Insurance </a:t>
            </a:r>
          </a:p>
          <a:p>
            <a:pPr marL="0" marR="91440" indent="0" algn="l">
              <a:lnSpc>
                <a:spcPts val="1300"/>
              </a:lnSpc>
              <a:spcBef>
                <a:spcPts val="0"/>
              </a:spcBef>
              <a:spcAft>
                <a:spcPts val="2685"/>
              </a:spcAft>
            </a:pPr>
            <a:r>
              <a:rPr lang="en-US" sz="1050" spc="-5">
                <a:solidFill>
                  <a:srgbClr val="000000"/>
                </a:solidFill>
                <a:latin typeface="Georgia" pitchFamily="1" panose="02020603050405020304"/>
              </a:rPr>
              <a:t>If the deceased spouse was covered under the annuitant’s Option C FEGLI Family Insurance, the annuitant also should request FEGLI form FE6-DEP, “Statement of Claim,” to file for the life insurance benefits. </a:t>
            </a:r>
          </a:p>
        </p:txBody>
      </p:sp>
    </p:spTree>
  </p:cSld>
  <p:clrMapOvr>
    <a:masterClrMapping/>
  </p:clrMapOvr>
</p:sldLayout>
</file>

<file path=ppt/slideLayouts/slideLayout21.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1">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8180" y="444500"/>
            <a:ext cx="6413500" cy="908431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0">
                <a:solidFill>
                  <a:srgbClr val="000000"/>
                </a:solidFill>
                <a:latin typeface="Arial" pitchFamily="2" panose="02020603050405020304"/>
              </a:rPr>
              <a:t>Income Tax Withholding </a:t>
            </a:r>
          </a:p>
          <a:p>
            <a:pPr marL="0" marR="91440" indent="0" algn="l">
              <a:lnSpc>
                <a:spcPts val="1300"/>
              </a:lnSpc>
              <a:spcBef>
                <a:spcPts val="0"/>
              </a:spcBef>
              <a:spcAft>
                <a:spcPts val="0"/>
              </a:spcAft>
            </a:pPr>
            <a:r>
              <a:rPr lang="en-US" sz="1050" spc="0">
                <a:solidFill>
                  <a:srgbClr val="000000"/>
                </a:solidFill>
                <a:latin typeface="Georgia" pitchFamily="1" panose="02020603050405020304"/>
              </a:rPr>
              <a:t>If the annuitant wants to change the amount of federal or state income tax being withheld from his or her annuity, the annuitant can do this online at </a:t>
            </a:r>
            <a:r>
              <a:rPr lang="en-US" sz="1050" u="sng" spc="0">
                <a:solidFill>
                  <a:srgbClr val="0000FF"/>
                </a:solidFill>
                <a:latin typeface="Georgia" pitchFamily="1" panose="02020603050405020304"/>
              </a:rPr>
              <a:t>www.opm.gov/retire</a:t>
            </a:r>
            <a:r>
              <a:rPr lang="en-US" sz="1050" spc="0">
                <a:solidFill>
                  <a:srgbClr val="000000"/>
                </a:solidFill>
                <a:latin typeface="Georgia" pitchFamily="1" panose="02020603050405020304"/>
              </a:rPr>
              <a:t>. The change also can be made by phone by calling 888-767-6738. The annuitant will need to have the retirement claim number and personal identification number or Social Security number. The annuitant also can write to OPM at the address above. OPM will change the tax withholding as requested by the annuitant. No special forms are required. </a:t>
            </a:r>
          </a:p>
          <a:p>
            <a:pPr marL="0" marR="0" indent="0" algn="l">
              <a:lnSpc>
                <a:spcPts val="1400"/>
              </a:lnSpc>
              <a:spcBef>
                <a:spcPts val="1465"/>
              </a:spcBef>
              <a:spcAft>
                <a:spcPts val="0"/>
              </a:spcAft>
            </a:pPr>
            <a:r>
              <a:rPr lang="en-US" sz="1250" b="1" spc="-15">
                <a:solidFill>
                  <a:srgbClr val="000000"/>
                </a:solidFill>
                <a:latin typeface="Arial" pitchFamily="2" panose="02020603050405020304"/>
              </a:rPr>
              <a:t>Legal Consultation </a:t>
            </a:r>
          </a:p>
          <a:p>
            <a:pPr marL="0" marR="91440" indent="0" algn="l">
              <a:lnSpc>
                <a:spcPts val="1300"/>
              </a:lnSpc>
              <a:spcBef>
                <a:spcPts val="0"/>
              </a:spcBef>
              <a:spcAft>
                <a:spcPts val="0"/>
              </a:spcAft>
            </a:pPr>
            <a:r>
              <a:rPr lang="en-US" sz="1050" spc="0">
                <a:solidFill>
                  <a:srgbClr val="000000"/>
                </a:solidFill>
                <a:latin typeface="Georgia" pitchFamily="1" panose="02020603050405020304"/>
              </a:rPr>
              <a:t>The annuitant should consult with his or her legal adviser and review the will and other important financial and estate-related documents. </a:t>
            </a:r>
          </a:p>
          <a:p>
            <a:pPr marL="0" marR="0" indent="0" algn="l">
              <a:lnSpc>
                <a:spcPts val="1400"/>
              </a:lnSpc>
              <a:spcBef>
                <a:spcPts val="1690"/>
              </a:spcBef>
              <a:spcAft>
                <a:spcPts val="0"/>
              </a:spcAft>
            </a:pPr>
            <a:r>
              <a:rPr lang="en-US" sz="1250" b="1" spc="0">
                <a:solidFill>
                  <a:srgbClr val="000000"/>
                </a:solidFill>
                <a:latin typeface="Arial" pitchFamily="2" panose="02020603050405020304"/>
              </a:rPr>
              <a:t>DEATH OF A SURVIVOR ANNUITANT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If your spouse is deceased, you also may want to complete a designation of beneficiary form for FEGLI. If you do not receive this form when you report your spouse’s death, you can request it from OPM. An executor or a survivor spouse of a deceased survivor annuitant must take certain actions pertaining to the survivor annuity of the deceased survivor annuitant as soon as possible. NARFE chapter service officers and NARFE Service Center volunteers are available to assist in taking the necessary actions. </a:t>
            </a:r>
          </a:p>
          <a:p>
            <a:pPr marL="0" marR="137160" indent="0" algn="l">
              <a:lnSpc>
                <a:spcPts val="1300"/>
              </a:lnSpc>
              <a:spcBef>
                <a:spcPts val="1325"/>
              </a:spcBef>
              <a:spcAft>
                <a:spcPts val="0"/>
              </a:spcAft>
            </a:pPr>
            <a:r>
              <a:rPr lang="en-US" sz="1050" spc="0">
                <a:solidFill>
                  <a:srgbClr val="000000"/>
                </a:solidFill>
                <a:latin typeface="Georgia" pitchFamily="1" panose="02020603050405020304"/>
              </a:rPr>
              <a:t>When a survivor annuitant dies, his or her entitlement to survivor annuity payments ends at the end of the month prior to the date of the survivor annuitant’s death. Any uncashed or non-negotiated annuity checks sent to the survivor annuitant, regardless of when received, and any annuity payments that are directly deposited to a bank or other financial institution after the date of death must be returned. </a:t>
            </a:r>
          </a:p>
          <a:p>
            <a:pPr marL="0" marR="0" indent="0" algn="l">
              <a:lnSpc>
                <a:spcPts val="1400"/>
              </a:lnSpc>
              <a:spcBef>
                <a:spcPts val="1490"/>
              </a:spcBef>
              <a:spcAft>
                <a:spcPts val="0"/>
              </a:spcAft>
            </a:pPr>
            <a:r>
              <a:rPr lang="en-US" sz="1250" b="1" spc="-10">
                <a:solidFill>
                  <a:srgbClr val="000000"/>
                </a:solidFill>
                <a:latin typeface="Arial" pitchFamily="2" panose="02020603050405020304"/>
              </a:rPr>
              <a:t>The following actions should be taken: </a:t>
            </a:r>
          </a:p>
          <a:p>
            <a:pPr marL="182880" marR="91440" indent="182880" algn="l">
              <a:lnSpc>
                <a:spcPts val="1300"/>
              </a:lnSpc>
              <a:spcBef>
                <a:spcPts val="0"/>
              </a:spcBef>
              <a:spcAft>
                <a:spcPts val="0"/>
              </a:spcAft>
              <a:buFont typeface="Georgia"/>
              <a:buAutoNum startAt="1" type="arabicPeriod"/>
            </a:pPr>
            <a:r>
              <a:rPr lang="en-US" sz="1050" spc="0">
                <a:solidFill>
                  <a:srgbClr val="000000"/>
                </a:solidFill>
                <a:latin typeface="Georgia" pitchFamily="1" panose="02020603050405020304"/>
              </a:rPr>
              <a:t>Return any uncashed or non-negotiated survivor annuity checks to the return mail address on the Department of the Treasury envelope in which the check was mailed. If the payments are direct deposits in a bank or financial institution, notify the bank or financial institution of the survivor annuitant’s death so that the bank will not accept any further survivor annuity payments for the deceased. Any payments deposited to the decedent’s account after the date of death will be automatically returned to the Department of the Treasury. Any checks or payments issued after the date of the survivor annuitant’s death will be recovered at the direction of OPM. </a:t>
            </a:r>
          </a:p>
          <a:p>
            <a:pPr marL="182880" marR="594360" indent="182880" algn="l">
              <a:lnSpc>
                <a:spcPts val="1300"/>
              </a:lnSpc>
              <a:spcBef>
                <a:spcPts val="1330"/>
              </a:spcBef>
              <a:spcAft>
                <a:spcPts val="0"/>
              </a:spcAft>
              <a:buFont typeface="Georgia"/>
              <a:buAutoNum type="arabicPeriod"/>
            </a:pPr>
            <a:r>
              <a:rPr lang="en-US" sz="1050" spc="0">
                <a:solidFill>
                  <a:srgbClr val="000000"/>
                </a:solidFill>
                <a:latin typeface="Georgia" pitchFamily="1" panose="02020603050405020304"/>
              </a:rPr>
              <a:t>Send a letter reporting the survivor annuitant’s death, along with a copy of the decedent’s death certificate, to: OPM Retirement Operations Center, P.O. Box 45, Boyers, PA 16017-0045. </a:t>
            </a:r>
          </a:p>
          <a:p>
            <a:pPr marL="182880" marR="45720" indent="0" algn="l">
              <a:lnSpc>
                <a:spcPts val="1300"/>
              </a:lnSpc>
              <a:spcBef>
                <a:spcPts val="1325"/>
              </a:spcBef>
              <a:spcAft>
                <a:spcPts val="0"/>
              </a:spcAft>
            </a:pPr>
            <a:r>
              <a:rPr lang="en-US" sz="1050" spc="5">
                <a:solidFill>
                  <a:srgbClr val="000000"/>
                </a:solidFill>
                <a:latin typeface="Georgia" pitchFamily="1" panose="02020603050405020304"/>
              </a:rPr>
              <a:t>This letter should include the decedent’s full name and address, civil service claim number, Social Security number, date of birth, date of death and the relationship of the decedent (if any) to the letter writer. The Sample Notification at the end of this booklet may be used for this purpose. OPM will remove the deceased survivor annuitant’s name from the annuity rolls to prevent any further payments from being sent. </a:t>
            </a:r>
          </a:p>
          <a:p>
            <a:pPr marL="182880" marR="0" indent="0" algn="l">
              <a:lnSpc>
                <a:spcPts val="1300"/>
              </a:lnSpc>
              <a:spcBef>
                <a:spcPts val="1300"/>
              </a:spcBef>
              <a:spcAft>
                <a:spcPts val="0"/>
              </a:spcAft>
            </a:pPr>
            <a:r>
              <a:rPr lang="en-US" sz="1050" spc="-5">
                <a:solidFill>
                  <a:srgbClr val="000000"/>
                </a:solidFill>
                <a:latin typeface="Georgia" pitchFamily="1" panose="02020603050405020304"/>
              </a:rPr>
              <a:t>If the survivor annuitant had a TSP account or an annuity, the TSP Service Office should be contacted to report the death: Thrift Savings Plan Office, P.O. Box 385021, Birmingham, AL 35238. You also can call 877-968-3778. For TSP death benefits to be processed, survivors should submit form TSP17, “Information Relating to Deceased Participant,” along with a copy of the participant’s certified death certificate. </a:t>
            </a:r>
          </a:p>
          <a:p>
            <a:pPr marL="182880" marR="228600" indent="0" algn="l">
              <a:lnSpc>
                <a:spcPts val="1300"/>
              </a:lnSpc>
              <a:spcBef>
                <a:spcPts val="1325"/>
              </a:spcBef>
              <a:spcAft>
                <a:spcPts val="5660"/>
              </a:spcAft>
            </a:pPr>
            <a:r>
              <a:rPr lang="en-US" sz="1050" spc="-5">
                <a:solidFill>
                  <a:srgbClr val="000000"/>
                </a:solidFill>
                <a:latin typeface="Georgia" pitchFamily="1" panose="02020603050405020304"/>
              </a:rPr>
              <a:t>If there are any questions about these procedures or you need assistance, contact the nearest NARFE chapter service officer or NARFE Service Center volunteer. If you do not have the contact information, call the NARFE Member Records Department at 800-456-8410 and request the name, address and telephone number for the nearest chapter service officer or NARFE Service Center volunteer. </a:t>
            </a:r>
          </a:p>
        </p:txBody>
      </p:sp>
    </p:spTree>
  </p:cSld>
  <p:clrMapOvr>
    <a:masterClrMapping/>
  </p:clrMapOvr>
</p:sldLayout>
</file>

<file path=ppt/slideLayouts/slideLayout22.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2">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9450" y="444500"/>
            <a:ext cx="6413500" cy="494030"/>
          </a:xfrm>
          <a:prstGeom prst="rect">
            <a:avLst/>
          </a:prstGeom>
          <a:noFill/>
          <a:ln w="0" cmpd="sng">
            <a:noFill/>
            <a:prstDash val="solid"/>
          </a:ln>
        </p:spPr>
        <p:txBody>
          <a:bodyPr vert="horz" lIns="0" tIns="6350" rIns="0" bIns="0" anchor="t"/>
          <a:lstStyle/>
          <a:p>
            <a:pPr marL="0" marR="0" indent="0" algn="l">
              <a:lnSpc>
                <a:spcPts val="1400"/>
              </a:lnSpc>
              <a:spcAft>
                <a:spcPts val="2405"/>
              </a:spcAft>
            </a:pPr>
            <a:r>
              <a:rPr lang="en-US" sz="1250" b="1" spc="0">
                <a:solidFill>
                  <a:srgbClr val="000000"/>
                </a:solidFill>
                <a:latin typeface="Arial" pitchFamily="2" panose="02020603050405020304"/>
              </a:rPr>
              <a:t>SAMPLE NOTIFICATION INFORMATION </a:t>
            </a:r>
            <a:r>
              <a:rPr lang="en-US" sz="1100" spc="0">
                <a:solidFill>
                  <a:srgbClr val="000000"/>
                </a:solidFill>
                <a:latin typeface="Georgia" pitchFamily="1" panose="02020603050405020304"/>
              </a:rPr>
              <a:t>(Complete for your records) </a:t>
            </a:r>
          </a:p>
        </p:txBody>
      </p:sp>
      <p:sp>
        <p:nvSpPr>
          <p:cNvPr id="4" name=""/>
          <p:cNvSpPr/>
          <p:nvPr>
            <p:ph type="body" idx="10"/>
          </p:nvPr>
        </p:nvSpPr>
        <p:spPr>
          <a:xfrm>
            <a:off x="679450" y="938530"/>
            <a:ext cx="6413500" cy="7465060"/>
          </a:xfrm>
          <a:prstGeom prst="rect">
            <a:avLst/>
          </a:prstGeom>
          <a:noFill/>
          <a:ln w="6350" cmpd="sng">
            <a:solidFill>
              <a:srgbClr val="000000"/>
            </a:solidFill>
            <a:prstDash val="solid"/>
          </a:ln>
        </p:spPr>
        <p:txBody>
          <a:bodyPr vert="horz" lIns="0" tIns="78740" rIns="0" bIns="0" anchor="t"/>
          <a:lstStyle/>
          <a:p>
            <a:pPr marL="137160" marR="0" indent="0" algn="l">
              <a:lnSpc>
                <a:spcPts val="1300"/>
              </a:lnSpc>
              <a:spcAft>
                <a:spcPts val="0"/>
              </a:spcAft>
            </a:pPr>
            <a:r>
              <a:rPr lang="en-US" sz="1050" spc="0">
                <a:solidFill>
                  <a:srgbClr val="000000"/>
                </a:solidFill>
                <a:latin typeface="Georgia" pitchFamily="1" panose="02020603050405020304"/>
              </a:rPr>
              <a:t>Office of Personnel Management </a:t>
            </a:r>
            <a:br/>
            <a:r>
              <a:rPr lang="en-US" sz="1050" spc="0">
                <a:solidFill>
                  <a:srgbClr val="000000"/>
                </a:solidFill>
                <a:latin typeface="Georgia" pitchFamily="1" panose="02020603050405020304"/>
              </a:rPr>
              <a:t>Retirement Operations Center </a:t>
            </a:r>
            <a:br/>
            <a:r>
              <a:rPr lang="en-US" sz="1050" spc="0">
                <a:solidFill>
                  <a:srgbClr val="000000"/>
                </a:solidFill>
                <a:latin typeface="Georgia" pitchFamily="1" panose="02020603050405020304"/>
              </a:rPr>
              <a:t>P.O. Box 45 </a:t>
            </a:r>
          </a:p>
          <a:p>
            <a:pPr marL="137160" marR="0" indent="0" algn="l">
              <a:lnSpc>
                <a:spcPts val="1200"/>
              </a:lnSpc>
              <a:spcBef>
                <a:spcPts val="175"/>
              </a:spcBef>
              <a:spcAft>
                <a:spcPts val="0"/>
              </a:spcAft>
            </a:pPr>
            <a:r>
              <a:rPr lang="en-US" sz="1050" spc="0">
                <a:solidFill>
                  <a:srgbClr val="000000"/>
                </a:solidFill>
                <a:latin typeface="Georgia" pitchFamily="1" panose="02020603050405020304"/>
              </a:rPr>
              <a:t>Boyers, PA 16017-0045 </a:t>
            </a:r>
          </a:p>
          <a:p>
            <a:pPr marL="137160" marR="228600" indent="0" algn="l">
              <a:lnSpc>
                <a:spcPts val="1800"/>
              </a:lnSpc>
              <a:spcBef>
                <a:spcPts val="1385"/>
              </a:spcBef>
              <a:spcAft>
                <a:spcPts val="0"/>
              </a:spcAft>
              <a:tabLst>
                <a:tab algn="l" pos="6080760"/>
              </a:tabLst>
            </a:pPr>
            <a:r>
              <a:rPr lang="en-US" sz="1050" spc="0">
                <a:solidFill>
                  <a:srgbClr val="000000"/>
                </a:solidFill>
                <a:latin typeface="Georgia" pitchFamily="1" panose="02020603050405020304"/>
              </a:rPr>
              <a:t>Name of deceased: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Federal annuitant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Spouse of federal annuitant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Survivor annuitant </a:t>
            </a:r>
          </a:p>
          <a:p>
            <a:pPr marL="137160" marR="0" indent="0" algn="l">
              <a:lnSpc>
                <a:spcPts val="1100"/>
              </a:lnSpc>
              <a:spcBef>
                <a:spcPts val="555"/>
              </a:spcBef>
              <a:spcAft>
                <a:spcPts val="0"/>
              </a:spcAft>
              <a:tabLst>
                <a:tab algn="l" pos="6080760"/>
              </a:tabLst>
            </a:pPr>
            <a:r>
              <a:rPr lang="en-US" sz="1050" spc="30">
                <a:solidFill>
                  <a:srgbClr val="000000"/>
                </a:solidFill>
                <a:latin typeface="Georgia" pitchFamily="1" panose="02020603050405020304"/>
              </a:rPr>
              <a:t>Name of annuitant:  </a:t>
            </a:r>
            <a:r>
              <a:rPr lang="en-US" sz="100" spc="30">
                <a:solidFill>
                  <a:srgbClr val="000000"/>
                </a:solidFill>
                <a:latin typeface="Georgia" pitchFamily="1" panose="02020603050405020304"/>
              </a:rPr>
              <a:t> </a:t>
            </a:r>
          </a:p>
          <a:p>
            <a:pPr marL="137160" marR="0" indent="0" algn="l">
              <a:lnSpc>
                <a:spcPts val="1100"/>
              </a:lnSpc>
              <a:spcBef>
                <a:spcPts val="655"/>
              </a:spcBef>
              <a:spcAft>
                <a:spcPts val="0"/>
              </a:spcAft>
              <a:tabLst>
                <a:tab algn="l" pos="6080760"/>
              </a:tabLst>
            </a:pPr>
            <a:r>
              <a:rPr lang="en-US" sz="1050" spc="20">
                <a:solidFill>
                  <a:srgbClr val="000000"/>
                </a:solidFill>
                <a:latin typeface="Georgia" pitchFamily="1" panose="02020603050405020304"/>
              </a:rPr>
              <a:t>Claim number (CSA or CSF):  </a:t>
            </a:r>
            <a:r>
              <a:rPr lang="en-US" sz="100" spc="20">
                <a:solidFill>
                  <a:srgbClr val="000000"/>
                </a:solidFill>
                <a:latin typeface="Georgia" pitchFamily="1" panose="02020603050405020304"/>
              </a:rPr>
              <a:t> </a:t>
            </a:r>
          </a:p>
          <a:p>
            <a:pPr marL="137160" marR="0" indent="0" algn="l">
              <a:lnSpc>
                <a:spcPts val="1200"/>
              </a:lnSpc>
              <a:spcBef>
                <a:spcPts val="655"/>
              </a:spcBef>
              <a:spcAft>
                <a:spcPts val="0"/>
              </a:spcAft>
              <a:tabLst>
                <a:tab algn="l" pos="6080760"/>
              </a:tabLst>
            </a:pPr>
            <a:r>
              <a:rPr lang="en-US" sz="1050" spc="0">
                <a:solidFill>
                  <a:srgbClr val="000000"/>
                </a:solidFill>
                <a:latin typeface="Georgia" pitchFamily="1" panose="02020603050405020304"/>
              </a:rPr>
              <a:t>Social Security number: </a:t>
            </a:r>
            <a:r>
              <a:rPr lang="en-US" sz="100" spc="0">
                <a:solidFill>
                  <a:srgbClr val="000000"/>
                </a:solidFill>
                <a:latin typeface="Georgia" pitchFamily="1" panose="02020603050405020304"/>
              </a:rPr>
              <a:t> </a:t>
            </a:r>
          </a:p>
          <a:p>
            <a:pPr marL="137160" marR="0" indent="0" algn="l">
              <a:lnSpc>
                <a:spcPts val="1100"/>
              </a:lnSpc>
              <a:spcBef>
                <a:spcPts val="645"/>
              </a:spcBef>
              <a:spcAft>
                <a:spcPts val="0"/>
              </a:spcAft>
              <a:tabLst>
                <a:tab algn="l" pos="6172200"/>
              </a:tabLst>
            </a:pPr>
            <a:r>
              <a:rPr lang="en-US" sz="1050" spc="0">
                <a:solidFill>
                  <a:srgbClr val="000000"/>
                </a:solidFill>
                <a:latin typeface="Georgia" pitchFamily="1" panose="02020603050405020304"/>
              </a:rPr>
              <a:t>Date of death:  </a:t>
            </a:r>
            <a:r>
              <a:rPr lang="en-US" sz="100" spc="0">
                <a:solidFill>
                  <a:srgbClr val="000000"/>
                </a:solidFill>
                <a:latin typeface="Georgia" pitchFamily="1" panose="02020603050405020304"/>
              </a:rPr>
              <a:t> </a:t>
            </a:r>
          </a:p>
          <a:p>
            <a:pPr marL="137160" marR="0" indent="0" algn="l">
              <a:lnSpc>
                <a:spcPts val="1400"/>
              </a:lnSpc>
              <a:spcBef>
                <a:spcPts val="2340"/>
              </a:spcBef>
              <a:spcAft>
                <a:spcPts val="0"/>
              </a:spcAft>
              <a:tabLst>
                <a:tab algn="l" pos="6080760"/>
              </a:tabLst>
            </a:pPr>
            <a:r>
              <a:rPr lang="en-US" sz="1050" spc="0">
                <a:solidFill>
                  <a:srgbClr val="000000"/>
                </a:solidFill>
                <a:latin typeface="Georgia" pitchFamily="1" panose="02020603050405020304"/>
              </a:rPr>
              <a:t>My relationship to the deceased is: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Spouse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Other (specify) </a:t>
            </a:r>
            <a:r>
              <a:rPr lang="en-US" sz="100" spc="0">
                <a:solidFill>
                  <a:srgbClr val="000000"/>
                </a:solidFill>
                <a:latin typeface="Georgia" pitchFamily="1" panose="02020603050405020304"/>
              </a:rPr>
              <a:t> </a:t>
            </a:r>
          </a:p>
          <a:p>
            <a:pPr marL="137160" marR="0" indent="0" algn="l">
              <a:lnSpc>
                <a:spcPts val="1200"/>
              </a:lnSpc>
              <a:spcBef>
                <a:spcPts val="555"/>
              </a:spcBef>
              <a:spcAft>
                <a:spcPts val="0"/>
              </a:spcAft>
              <a:tabLst>
                <a:tab algn="l" pos="6080760"/>
              </a:tabLst>
            </a:pPr>
            <a:r>
              <a:rPr lang="en-US" sz="1050" spc="15">
                <a:solidFill>
                  <a:srgbClr val="000000"/>
                </a:solidFill>
                <a:latin typeface="Georgia" pitchFamily="1" panose="02020603050405020304"/>
              </a:rPr>
              <a:t>If spouse, my Social Security number is:  </a:t>
            </a:r>
            <a:r>
              <a:rPr lang="en-US" sz="100" spc="15">
                <a:solidFill>
                  <a:srgbClr val="000000"/>
                </a:solidFill>
                <a:latin typeface="Georgia" pitchFamily="1" panose="02020603050405020304"/>
              </a:rPr>
              <a:t> </a:t>
            </a:r>
          </a:p>
          <a:p>
            <a:pPr marL="137160" marR="228600" indent="0" algn="l">
              <a:lnSpc>
                <a:spcPts val="1300"/>
              </a:lnSpc>
              <a:spcBef>
                <a:spcPts val="505"/>
              </a:spcBef>
              <a:spcAft>
                <a:spcPts val="0"/>
              </a:spcAft>
              <a:tabLst>
                <a:tab algn="l" pos="6080760"/>
              </a:tabLst>
            </a:pPr>
            <a:r>
              <a:rPr lang="en-US" sz="1050" spc="0">
                <a:solidFill>
                  <a:srgbClr val="000000"/>
                </a:solidFill>
                <a:latin typeface="Georgia" pitchFamily="1" panose="02020603050405020304"/>
              </a:rPr>
              <a:t>My date of birth is:  </a:t>
            </a:r>
            <a:r>
              <a:rPr lang="en-US" sz="1050" spc="0">
                <a:solidFill>
                  <a:srgbClr val="000000"/>
                </a:solidFill>
                <a:latin typeface="Georgia" pitchFamily="1" panose="02020603050405020304"/>
              </a:rPr>
              <a:t> I request the following change in enrollment in the Federal Employees Health Benefits Program: </a:t>
            </a:r>
          </a:p>
          <a:p>
            <a:pPr marL="137160" marR="0" indent="137160" algn="l">
              <a:lnSpc>
                <a:spcPts val="1200"/>
              </a:lnSpc>
              <a:spcBef>
                <a:spcPts val="240"/>
              </a:spcBef>
              <a:spcAft>
                <a:spcPts val="0"/>
              </a:spcAft>
              <a:buFont typeface="Courier New"/>
              <a:buChar char="o"/>
            </a:pPr>
            <a:r>
              <a:rPr lang="en-US" sz="1050" spc="0">
                <a:solidFill>
                  <a:srgbClr val="000000"/>
                </a:solidFill>
                <a:latin typeface="Georgia" pitchFamily="1" panose="02020603050405020304"/>
              </a:rPr>
              <a:t>Change from Self and Family/Self Plus One to Self Only </a:t>
            </a:r>
          </a:p>
          <a:p>
            <a:pPr marL="137160" marR="0" indent="137160" algn="l">
              <a:lnSpc>
                <a:spcPts val="1200"/>
              </a:lnSpc>
              <a:spcBef>
                <a:spcPts val="260"/>
              </a:spcBef>
              <a:spcAft>
                <a:spcPts val="0"/>
              </a:spcAft>
              <a:buFont typeface="Courier New"/>
              <a:buChar char="o"/>
            </a:pPr>
            <a:r>
              <a:rPr lang="en-US" sz="1050" spc="0">
                <a:solidFill>
                  <a:srgbClr val="000000"/>
                </a:solidFill>
                <a:latin typeface="Georgia" pitchFamily="1" panose="02020603050405020304"/>
              </a:rPr>
              <a:t>Continue Self and Family/Self Plus One because the deceased is survived by other eligible dependents </a:t>
            </a:r>
          </a:p>
          <a:p>
            <a:pPr marL="137160" marR="0" indent="0" algn="l">
              <a:lnSpc>
                <a:spcPts val="1400"/>
              </a:lnSpc>
              <a:spcBef>
                <a:spcPts val="1415"/>
              </a:spcBef>
              <a:spcAft>
                <a:spcPts val="0"/>
              </a:spcAft>
              <a:tabLst>
                <a:tab algn="l" pos="2148840"/>
              </a:tabLst>
            </a:pPr>
            <a:r>
              <a:rPr lang="en-US" sz="1050" spc="0">
                <a:solidFill>
                  <a:srgbClr val="000000"/>
                </a:solidFill>
                <a:latin typeface="Georgia" pitchFamily="1" panose="02020603050405020304"/>
              </a:rPr>
              <a:t>Death Certificate: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Enclosed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Will be included with claims </a:t>
            </a:r>
          </a:p>
          <a:p>
            <a:pPr marL="137160" marR="0" indent="0" algn="l">
              <a:lnSpc>
                <a:spcPts val="1200"/>
              </a:lnSpc>
              <a:spcBef>
                <a:spcPts val="1350"/>
              </a:spcBef>
              <a:spcAft>
                <a:spcPts val="0"/>
              </a:spcAft>
            </a:pPr>
            <a:r>
              <a:rPr lang="en-US" sz="1050" spc="0">
                <a:solidFill>
                  <a:srgbClr val="000000"/>
                </a:solidFill>
                <a:latin typeface="Georgia" pitchFamily="1" panose="02020603050405020304"/>
              </a:rPr>
              <a:t>Please provide the undersigned with claim forms for available benefits, if any, at the address below. </a:t>
            </a:r>
          </a:p>
          <a:p>
            <a:pPr marL="137160" marR="0" indent="0" algn="l">
              <a:lnSpc>
                <a:spcPts val="1200"/>
              </a:lnSpc>
              <a:spcBef>
                <a:spcPts val="1460"/>
              </a:spcBef>
              <a:spcAft>
                <a:spcPts val="0"/>
              </a:spcAft>
            </a:pPr>
            <a:r>
              <a:rPr lang="en-US" sz="1050" spc="-5">
                <a:solidFill>
                  <a:srgbClr val="000000"/>
                </a:solidFill>
                <a:latin typeface="Georgia" pitchFamily="1" panose="02020603050405020304"/>
              </a:rPr>
              <a:t>Sincerely, </a:t>
            </a:r>
          </a:p>
          <a:p>
            <a:pPr marL="2331720" marR="0" indent="0" algn="l">
              <a:lnSpc>
                <a:spcPts val="1200"/>
              </a:lnSpc>
              <a:spcBef>
                <a:spcPts val="2735"/>
              </a:spcBef>
              <a:spcAft>
                <a:spcPts val="0"/>
              </a:spcAft>
              <a:tabLst>
                <a:tab algn="l" pos="5120640"/>
              </a:tabLst>
            </a:pPr>
            <a:r>
              <a:rPr lang="en-US" sz="1050" spc="0">
                <a:solidFill>
                  <a:srgbClr val="000000"/>
                </a:solidFill>
                <a:latin typeface="Georgia" pitchFamily="1" panose="02020603050405020304"/>
              </a:rPr>
              <a:t>Signature </a:t>
            </a:r>
            <a:r>
              <a:rPr lang="en-US" sz="1050" spc="0">
                <a:solidFill>
                  <a:srgbClr val="000000"/>
                </a:solidFill>
                <a:latin typeface="Georgia" pitchFamily="1" panose="02020603050405020304"/>
              </a:rPr>
              <a:t>Date </a:t>
            </a:r>
          </a:p>
          <a:p>
            <a:pPr marL="137160" marR="0" indent="0" algn="l">
              <a:lnSpc>
                <a:spcPts val="1100"/>
              </a:lnSpc>
              <a:spcBef>
                <a:spcPts val="2345"/>
              </a:spcBef>
              <a:spcAft>
                <a:spcPts val="0"/>
              </a:spcAft>
              <a:tabLst>
                <a:tab algn="l" pos="608076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137160" marR="0" indent="0" algn="l">
              <a:lnSpc>
                <a:spcPts val="1100"/>
              </a:lnSpc>
              <a:spcBef>
                <a:spcPts val="1065"/>
              </a:spcBef>
              <a:spcAft>
                <a:spcPts val="0"/>
              </a:spcAft>
              <a:tabLst>
                <a:tab algn="l" pos="6080760"/>
              </a:tabLst>
            </a:pPr>
            <a:r>
              <a:rPr lang="en-US" sz="1050" spc="60">
                <a:solidFill>
                  <a:srgbClr val="000000"/>
                </a:solidFill>
                <a:latin typeface="Georgia" pitchFamily="1" panose="02020603050405020304"/>
              </a:rPr>
              <a:t>Address:  </a:t>
            </a:r>
            <a:r>
              <a:rPr lang="en-US" sz="100" spc="60">
                <a:solidFill>
                  <a:srgbClr val="000000"/>
                </a:solidFill>
                <a:latin typeface="Georgia" pitchFamily="1" panose="02020603050405020304"/>
              </a:rPr>
              <a:t> </a:t>
            </a:r>
          </a:p>
          <a:p>
            <a:pPr marL="137160" marR="0" indent="0" algn="l">
              <a:lnSpc>
                <a:spcPts val="1200"/>
              </a:lnSpc>
              <a:spcBef>
                <a:spcPts val="1040"/>
              </a:spcBef>
              <a:spcAft>
                <a:spcPts val="0"/>
              </a:spcAft>
              <a:tabLst>
                <a:tab algn="l" pos="5943600"/>
              </a:tabLst>
            </a:pPr>
            <a:r>
              <a:rPr lang="en-US" sz="1050" spc="50">
                <a:solidFill>
                  <a:srgbClr val="000000"/>
                </a:solidFill>
                <a:latin typeface="Georgia" pitchFamily="1" panose="02020603050405020304"/>
              </a:rPr>
              <a:t>City/State/ZIP:  </a:t>
            </a:r>
            <a:r>
              <a:rPr lang="en-US" sz="100" spc="50">
                <a:solidFill>
                  <a:srgbClr val="000000"/>
                </a:solidFill>
                <a:latin typeface="Georgia" pitchFamily="1" panose="02020603050405020304"/>
              </a:rPr>
              <a:t> </a:t>
            </a:r>
          </a:p>
          <a:p>
            <a:pPr marL="137160" marR="0" indent="0" algn="l">
              <a:lnSpc>
                <a:spcPts val="1200"/>
              </a:lnSpc>
              <a:spcBef>
                <a:spcPts val="1050"/>
              </a:spcBef>
              <a:spcAft>
                <a:spcPts val="0"/>
              </a:spcAft>
              <a:tabLst>
                <a:tab algn="l" pos="2926080"/>
                <a:tab algn="l" pos="5943600"/>
              </a:tabLst>
            </a:pPr>
            <a:r>
              <a:rPr lang="en-US" sz="1050" spc="20">
                <a:solidFill>
                  <a:srgbClr val="000000"/>
                </a:solidFill>
                <a:latin typeface="Georgia" pitchFamily="1" panose="02020603050405020304"/>
              </a:rPr>
              <a:t>Telephone number: </a:t>
            </a:r>
            <a:r>
              <a:rPr lang="en-US" sz="1050" spc="20">
                <a:solidFill>
                  <a:srgbClr val="000000"/>
                </a:solidFill>
                <a:latin typeface="Georgia" pitchFamily="1" panose="02020603050405020304"/>
              </a:rPr>
              <a:t>Best time to call:  </a:t>
            </a:r>
            <a:r>
              <a:rPr lang="en-US" sz="100" spc="20">
                <a:solidFill>
                  <a:srgbClr val="000000"/>
                </a:solidFill>
                <a:latin typeface="Georgia" pitchFamily="1" panose="02020603050405020304"/>
              </a:rPr>
              <a:t> </a:t>
            </a:r>
          </a:p>
          <a:p>
            <a:pPr marL="137160" marR="320040" indent="0" algn="l">
              <a:lnSpc>
                <a:spcPts val="1300"/>
              </a:lnSpc>
              <a:spcBef>
                <a:spcPts val="1275"/>
              </a:spcBef>
              <a:spcAft>
                <a:spcPts val="3740"/>
              </a:spcAft>
            </a:pPr>
            <a:r>
              <a:rPr lang="en-US" sz="1050" spc="0">
                <a:solidFill>
                  <a:srgbClr val="000000"/>
                </a:solidFill>
                <a:latin typeface="Georgia" pitchFamily="1" panose="02020603050405020304"/>
              </a:rPr>
              <a:t>Note: To make a toll-free death report or for general inquiries, call the OPM Retirement Information Office at 888-767-6738 (202-606-0500 in the Washington, DC, area). </a:t>
            </a:r>
          </a:p>
        </p:txBody>
      </p:sp>
    </p:spTree>
  </p:cSld>
  <p:clrMapOvr>
    <a:masterClrMapping/>
  </p:clrMapOvr>
</p:sldLayout>
</file>

<file path=ppt/slideLayouts/slideLayout23.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3">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9450" y="444500"/>
            <a:ext cx="6413500" cy="3014980"/>
          </a:xfrm>
          <a:prstGeom prst="rect">
            <a:avLst/>
          </a:prstGeom>
          <a:noFill/>
          <a:ln w="0" cmpd="sng">
            <a:noFill/>
            <a:prstDash val="solid"/>
          </a:ln>
        </p:spPr>
        <p:txBody>
          <a:bodyPr vert="horz" lIns="0" tIns="6985" rIns="0" bIns="0" anchor="t"/>
          <a:lstStyle/>
          <a:p>
            <a:pPr marL="0" marR="0" indent="0" algn="l">
              <a:lnSpc>
                <a:spcPts val="1400"/>
              </a:lnSpc>
              <a:spcAft>
                <a:spcPts val="0"/>
              </a:spcAft>
            </a:pPr>
            <a:r>
              <a:rPr lang="en-US" sz="1200" b="1" spc="0">
                <a:solidFill>
                  <a:srgbClr val="000000"/>
                </a:solidFill>
                <a:latin typeface="Arial" pitchFamily="2" panose="02020603050405020304"/>
              </a:rPr>
              <a:t>VA BENEFITS </a:t>
            </a:r>
          </a:p>
          <a:p>
            <a:pPr marL="0" marR="0" indent="0" algn="l">
              <a:lnSpc>
                <a:spcPts val="1500"/>
              </a:lnSpc>
              <a:spcBef>
                <a:spcPts val="0"/>
              </a:spcBef>
              <a:spcAft>
                <a:spcPts val="0"/>
              </a:spcAft>
            </a:pPr>
            <a:r>
              <a:rPr lang="en-US" sz="1100" spc="0">
                <a:solidFill>
                  <a:srgbClr val="000000"/>
                </a:solidFill>
                <a:latin typeface="Georgia" pitchFamily="1" panose="02020603050405020304"/>
              </a:rPr>
              <a:t>If the annuitant is a veteran, some Department of Veterans Affairs (VA) benefits may be available for both the eligible veteran and the surviving spouse. These benefits could include dependency and indemnity compensation, and burial and memorial benefits. Burial benefits in a VA national cemetery are available for eligible veterans, their spouses and dependents at no cost to the family, and include the grave site, grave-liner, opening and closing of the grave, a headstone or marker, and perpetual care. The funeral director or next of kin can make interment arrangements by contacting the national cemetery in which burial is desired and where burial is available. VA also will pay a burial allowance and reimburse for burial expenses in some circumstances. </a:t>
            </a:r>
          </a:p>
          <a:p>
            <a:pPr marL="0" marR="137160" indent="0" algn="l">
              <a:lnSpc>
                <a:spcPts val="1500"/>
              </a:lnSpc>
              <a:spcBef>
                <a:spcPts val="1490"/>
              </a:spcBef>
              <a:spcAft>
                <a:spcPts val="2855"/>
              </a:spcAft>
            </a:pPr>
            <a:r>
              <a:rPr lang="en-US" sz="1100" spc="0">
                <a:solidFill>
                  <a:srgbClr val="000000"/>
                </a:solidFill>
                <a:latin typeface="Georgia" pitchFamily="1" panose="02020603050405020304"/>
              </a:rPr>
              <a:t>The forms that are needed to process any applicable claims include a copy of the veteran’s marriage certificate for claims of a surviving spouse and the veteran’s death certificate if the veteran did not die in a VA health care facility. For eligibility information, phone VA at 800-827-1000. The VA benefits handbook also is available on the VA website at </a:t>
            </a:r>
            <a:r>
              <a:rPr lang="en-US" sz="1100" u="sng" spc="0">
                <a:solidFill>
                  <a:srgbClr val="0000FF"/>
                </a:solidFill>
                <a:latin typeface="Georgia" pitchFamily="1" panose="02020603050405020304"/>
              </a:rPr>
              <a:t>www.va.gov</a:t>
            </a:r>
            <a:r>
              <a:rPr lang="en-US" sz="1100" spc="0">
                <a:solidFill>
                  <a:srgbClr val="000000"/>
                </a:solidFill>
                <a:latin typeface="Georgia" pitchFamily="1" panose="02020603050405020304"/>
              </a:rPr>
              <a:t>. </a:t>
            </a:r>
          </a:p>
        </p:txBody>
      </p:sp>
      <p:sp>
        <p:nvSpPr>
          <p:cNvPr id="6" name=""/>
          <p:cNvSpPr/>
          <p:nvPr>
            <p:ph type="body" idx="10"/>
          </p:nvPr>
        </p:nvSpPr>
        <p:spPr>
          <a:xfrm>
            <a:off x="877570" y="5582285"/>
            <a:ext cx="1789430" cy="474980"/>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000" spc="-10">
                <a:solidFill>
                  <a:srgbClr val="006EA4"/>
                </a:solidFill>
                <a:latin typeface="Arial" pitchFamily="2" panose="02020603050405020304"/>
              </a:rPr>
              <a:t>606 North Washington Street Alexandria, Virginia 22314-1914 </a:t>
            </a:r>
          </a:p>
          <a:p>
            <a:pPr marL="0" marR="0" indent="0" algn="l">
              <a:lnSpc>
                <a:spcPts val="1100"/>
              </a:lnSpc>
              <a:spcBef>
                <a:spcPts val="130"/>
              </a:spcBef>
              <a:spcAft>
                <a:spcPts val="0"/>
              </a:spcAft>
            </a:pPr>
            <a:r>
              <a:rPr lang="en-US" sz="1000" spc="0">
                <a:solidFill>
                  <a:srgbClr val="006EA4"/>
                </a:solidFill>
                <a:latin typeface="Arial" pitchFamily="2" panose="02020603050405020304"/>
              </a:rPr>
              <a:t>800-456-85410 </a:t>
            </a:r>
          </a:p>
        </p:txBody>
      </p:sp>
      <p:sp>
        <p:nvSpPr>
          <p:cNvPr id="7" name=""/>
          <p:cNvSpPr/>
          <p:nvPr>
            <p:ph type="body" idx="10"/>
          </p:nvPr>
        </p:nvSpPr>
        <p:spPr>
          <a:xfrm>
            <a:off x="877570" y="6383655"/>
            <a:ext cx="5956300" cy="493395"/>
          </a:xfrm>
          <a:prstGeom prst="rect">
            <a:avLst/>
          </a:prstGeom>
          <a:noFill/>
          <a:ln w="0" cmpd="sng">
            <a:noFill/>
            <a:prstDash val="solid"/>
          </a:ln>
        </p:spPr>
        <p:txBody>
          <a:bodyPr vert="horz" lIns="0" tIns="0" rIns="0" bIns="0" anchor="t"/>
          <a:lstStyle/>
          <a:p>
            <a:pPr marL="0" marR="0" indent="0" algn="just">
              <a:lnSpc>
                <a:spcPts val="1300"/>
              </a:lnSpc>
              <a:spcAft>
                <a:spcPts val="10"/>
              </a:spcAft>
            </a:pPr>
            <a:r>
              <a:rPr lang="en-US" sz="950" spc="0">
                <a:solidFill>
                  <a:srgbClr val="000000"/>
                </a:solidFill>
                <a:latin typeface="Arial" pitchFamily="2" panose="02020603050405020304"/>
              </a:rPr>
              <a:t>As the only organization solely dedicated to the general welfare of all federal workers and retirees, NARFE delivers valuable guidance, timely resources and powerful advocacy. For nearly a century, NARFE has been a trusted source of knowledge for the federal community, Capitol Hill, the executive branch and the media. </a:t>
            </a:r>
          </a:p>
        </p:txBody>
      </p:sp>
      <p:sp>
        <p:nvSpPr>
          <p:cNvPr id="8" name=""/>
          <p:cNvSpPr/>
          <p:nvPr>
            <p:ph type="body" idx="10"/>
          </p:nvPr>
        </p:nvSpPr>
        <p:spPr>
          <a:xfrm>
            <a:off x="877570" y="7044690"/>
            <a:ext cx="5962015" cy="822960"/>
          </a:xfrm>
          <a:prstGeom prst="rect">
            <a:avLst/>
          </a:prstGeom>
          <a:noFill/>
          <a:ln w="0" cmpd="sng">
            <a:noFill/>
            <a:prstDash val="solid"/>
          </a:ln>
        </p:spPr>
        <p:txBody>
          <a:bodyPr vert="horz" lIns="0" tIns="0" rIns="0" bIns="0" anchor="t"/>
          <a:lstStyle/>
          <a:p>
            <a:pPr marL="0" marR="0" indent="0" algn="just">
              <a:lnSpc>
                <a:spcPts val="1300"/>
              </a:lnSpc>
              <a:spcAft>
                <a:spcPts val="0"/>
              </a:spcAft>
            </a:pPr>
            <a:r>
              <a:rPr lang="en-US" sz="950" spc="10">
                <a:solidFill>
                  <a:srgbClr val="000000"/>
                </a:solidFill>
                <a:latin typeface="Arial" pitchFamily="2" panose="02020603050405020304"/>
              </a:rPr>
              <a:t>Since NARFE’s founding in 1921, the association’s mission has been to defend and advance the earned pay and benefits of America’s civil servants. Today, NARFE’s team of professional lobbyists continues to work tirelessly on behalf of the federal community. Supported by grassroots activists, NARFE is a leading voice in Washington and across the country. Federal benefits and retirement plans are unique, complex and subject to change. </a:t>
            </a:r>
          </a:p>
        </p:txBody>
      </p:sp>
      <p:sp>
        <p:nvSpPr>
          <p:cNvPr id="9" name=""/>
          <p:cNvSpPr/>
          <p:nvPr>
            <p:ph type="body" idx="10"/>
          </p:nvPr>
        </p:nvSpPr>
        <p:spPr>
          <a:xfrm>
            <a:off x="877570" y="8035290"/>
            <a:ext cx="5958840" cy="658495"/>
          </a:xfrm>
          <a:prstGeom prst="rect">
            <a:avLst/>
          </a:prstGeom>
          <a:noFill/>
          <a:ln w="0" cmpd="sng">
            <a:noFill/>
            <a:prstDash val="solid"/>
          </a:ln>
        </p:spPr>
        <p:txBody>
          <a:bodyPr vert="horz" lIns="0" tIns="0" rIns="0" bIns="0" anchor="t"/>
          <a:lstStyle/>
          <a:p>
            <a:pPr marL="0" marR="0" indent="0" algn="just">
              <a:lnSpc>
                <a:spcPts val="1300"/>
              </a:lnSpc>
              <a:spcAft>
                <a:spcPts val="0"/>
              </a:spcAft>
            </a:pPr>
            <a:r>
              <a:rPr lang="en-US" sz="950" spc="10">
                <a:solidFill>
                  <a:srgbClr val="000000"/>
                </a:solidFill>
                <a:latin typeface="Arial" pitchFamily="2" panose="02020603050405020304"/>
              </a:rPr>
              <a:t>NARFE provides both federal workers and retirees with the clear, reliable and accessible counsel they need to make critical decisions and gain confidence in a secure future. NARFE webinars, training conferences, magazine, online benefit resource library, and individual counseling services all offer in-depth expertise on key issues. </a:t>
            </a:r>
          </a:p>
        </p:txBody>
      </p:sp>
      <p:sp>
        <p:nvSpPr>
          <p:cNvPr id="10" name=""/>
          <p:cNvSpPr/>
          <p:nvPr>
            <p:ph type="body" idx="10"/>
          </p:nvPr>
        </p:nvSpPr>
        <p:spPr>
          <a:xfrm>
            <a:off x="6099175" y="8966200"/>
            <a:ext cx="746760" cy="167640"/>
          </a:xfrm>
          <a:prstGeom prst="rect">
            <a:avLst/>
          </a:prstGeom>
          <a:noFill/>
          <a:ln w="0" cmpd="sng">
            <a:noFill/>
            <a:prstDash val="solid"/>
          </a:ln>
        </p:spPr>
        <p:txBody>
          <a:bodyPr vert="horz" lIns="0" tIns="5715" rIns="0" bIns="0" anchor="t"/>
          <a:lstStyle/>
          <a:p>
            <a:pPr marL="0" marR="0" indent="0" algn="l">
              <a:lnSpc>
                <a:spcPts val="1200"/>
              </a:lnSpc>
              <a:spcAft>
                <a:spcPts val="0"/>
              </a:spcAft>
            </a:pPr>
            <a:r>
              <a:rPr lang="en-US" sz="1150" b="1" u="sng" spc="-85">
                <a:solidFill>
                  <a:srgbClr val="0000FF"/>
                </a:solidFill>
                <a:latin typeface="Arial" pitchFamily="2" panose="02020603050405020304"/>
              </a:rPr>
              <a:t>NARFE.org</a:t>
            </a:r>
            <a:r>
              <a:rPr lang="en-US" sz="100" b="1" spc="-85">
                <a:solidFill>
                  <a:srgbClr val="EF4036"/>
                </a:solidFill>
                <a:latin typeface="Arial" pitchFamily="2" panose="02020603050405020304"/>
              </a:rPr>
              <a:t> </a:t>
            </a:r>
          </a:p>
        </p:txBody>
      </p:sp>
    </p:spTree>
  </p:cSld>
  <p:clrMapOvr>
    <a:masterClrMapping/>
  </p:clrMapOvr>
</p:sldLayout>
</file>

<file path=ppt/slideLayouts/slideLayout24.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4">
    <p:bg>
      <p:bgPr>
        <a:solidFill>
          <a:schemeClr val="bg1">
            <a:alpha val="100000"/>
          </a:schemeClr>
        </a:solidFill>
      </p:bgPr>
    </p:bg>
    <p:spTree>
      <p:nvGrpSpPr>
        <p:cNvPr id="1" name=""/>
        <p:cNvGrpSpPr/>
        <p:nvPr/>
      </p:nvGrpSpPr>
      <p:grpSpPr>
        <a:xfrm>
          <a:off x="0" y="0"/>
          <a:ext cx="0" cy="0"/>
          <a:chOff x="0" y="0"/>
          <a:chExt cx="0" cy="0"/>
        </a:xfrm>
      </p:grpSpPr>
      <p:sp>
        <p:nvSpPr>
          <p:cNvPr id="7" name=""/>
          <p:cNvSpPr/>
          <p:nvPr>
            <p:ph type="body" idx="10"/>
          </p:nvPr>
        </p:nvSpPr>
        <p:spPr>
          <a:xfrm>
            <a:off x="1009015" y="5227955"/>
            <a:ext cx="5520055" cy="849630"/>
          </a:xfrm>
          <a:prstGeom prst="rect">
            <a:avLst/>
          </a:prstGeom>
          <a:noFill/>
          <a:ln w="0" cmpd="sng">
            <a:noFill/>
            <a:prstDash val="solid"/>
          </a:ln>
        </p:spPr>
        <p:txBody>
          <a:bodyPr vert="horz" lIns="0" tIns="0" rIns="0" bIns="0" anchor="t"/>
          <a:lstStyle/>
          <a:p>
            <a:pPr marL="0" marR="0" indent="0" algn="l">
              <a:lnSpc>
                <a:spcPts val="3300"/>
              </a:lnSpc>
              <a:spcAft>
                <a:spcPts val="0"/>
              </a:spcAft>
            </a:pPr>
            <a:r>
              <a:rPr lang="en-US" sz="2750" b="1" spc="-5">
                <a:solidFill>
                  <a:srgbClr val="502874"/>
                </a:solidFill>
                <a:latin typeface="Arial Narrow" pitchFamily="2" panose="02020603050405020304"/>
              </a:rPr>
              <a:t>Your golden years are your best years — we’ll make sure of it </a:t>
            </a:r>
          </a:p>
        </p:txBody>
      </p:sp>
      <p:sp>
        <p:nvSpPr>
          <p:cNvPr id="11" name=""/>
          <p:cNvSpPr/>
          <p:nvPr>
            <p:ph type="body" idx="10"/>
          </p:nvPr>
        </p:nvSpPr>
        <p:spPr>
          <a:xfrm>
            <a:off x="463550" y="8256905"/>
            <a:ext cx="4848860" cy="445135"/>
          </a:xfrm>
          <a:prstGeom prst="rect">
            <a:avLst/>
          </a:prstGeom>
          <a:noFill/>
          <a:ln w="0" cmpd="sng">
            <a:noFill/>
            <a:prstDash val="solid"/>
          </a:ln>
        </p:spPr>
        <p:txBody>
          <a:bodyPr vert="horz" lIns="0" tIns="320040" rIns="0" bIns="0" anchor="t"/>
          <a:lstStyle/>
          <a:p>
            <a:pPr marL="548640" marR="0" indent="0" algn="l">
              <a:lnSpc>
                <a:spcPts val="1000"/>
              </a:lnSpc>
              <a:spcAft>
                <a:spcPts val="0"/>
              </a:spcAft>
            </a:pPr>
            <a:r>
              <a:rPr lang="en-US" sz="900" b="1" spc="30">
                <a:solidFill>
                  <a:srgbClr val="FFFFFF"/>
                </a:solidFill>
                <a:latin typeface="Arial Narrow" pitchFamily="2" panose="02020603050405020304"/>
              </a:rPr>
              <a:t>MEDICAL BENEFITS </a:t>
            </a:r>
            <a:r>
              <a:rPr lang="en-US" sz="800" spc="30">
                <a:solidFill>
                  <a:srgbClr val="FFFFFF"/>
                </a:solidFill>
                <a:latin typeface="Verdana" pitchFamily="2" panose="02020603050405020304"/>
              </a:rPr>
              <a:t>for Federal Employees </a:t>
            </a:r>
          </a:p>
        </p:txBody>
      </p:sp>
      <p:sp>
        <p:nvSpPr>
          <p:cNvPr id="12" name=""/>
          <p:cNvSpPr/>
          <p:nvPr>
            <p:ph type="body" idx="10"/>
          </p:nvPr>
        </p:nvSpPr>
        <p:spPr>
          <a:xfrm>
            <a:off x="1947545" y="8702040"/>
            <a:ext cx="3364865" cy="420370"/>
          </a:xfrm>
          <a:prstGeom prst="rect">
            <a:avLst/>
          </a:prstGeom>
          <a:noFill/>
          <a:ln w="0" cmpd="sng">
            <a:noFill/>
            <a:prstDash val="solid"/>
          </a:ln>
        </p:spPr>
        <p:txBody>
          <a:bodyPr vert="horz" lIns="0" tIns="165100" rIns="0" bIns="0" anchor="t"/>
          <a:lstStyle/>
          <a:p>
            <a:pPr marL="0" marR="0" indent="0" algn="l">
              <a:lnSpc>
                <a:spcPts val="700"/>
              </a:lnSpc>
              <a:spcAft>
                <a:spcPts val="0"/>
              </a:spcAft>
              <a:tabLst>
                <a:tab algn="l" pos="-752475"/>
              </a:tabLst>
            </a:pPr>
            <a:r>
              <a:rPr lang="en-US" sz="700" b="1" spc="35">
                <a:solidFill>
                  <a:srgbClr val="FFFFFF"/>
                </a:solidFill>
                <a:latin typeface="Arial" pitchFamily="2" panose="02020603050405020304"/>
              </a:rPr>
              <a:t>/gehahealth  </a:t>
            </a:r>
            <a:r>
              <a:rPr lang="en-US" sz="700" b="1" spc="35">
                <a:solidFill>
                  <a:srgbClr val="FFFFFF"/>
                </a:solidFill>
                <a:latin typeface="Arial" pitchFamily="2" panose="02020603050405020304"/>
              </a:rPr>
              <a:t>/company/gehahealth </a:t>
            </a:r>
          </a:p>
        </p:txBody>
      </p:sp>
      <p:sp>
        <p:nvSpPr>
          <p:cNvPr id="13" name=""/>
          <p:cNvSpPr/>
          <p:nvPr>
            <p:ph type="body" idx="10"/>
          </p:nvPr>
        </p:nvSpPr>
        <p:spPr>
          <a:xfrm>
            <a:off x="463550" y="9122410"/>
            <a:ext cx="4848860" cy="440690"/>
          </a:xfrm>
          <a:prstGeom prst="rect">
            <a:avLst/>
          </a:prstGeom>
          <a:noFill/>
          <a:ln w="0" cmpd="sng">
            <a:noFill/>
            <a:prstDash val="solid"/>
          </a:ln>
        </p:spPr>
        <p:txBody>
          <a:bodyPr vert="horz" lIns="0" tIns="3175" rIns="0" bIns="0" anchor="t"/>
          <a:lstStyle/>
          <a:p>
            <a:pPr marL="548640" marR="0" indent="0" algn="l">
              <a:lnSpc>
                <a:spcPts val="800"/>
              </a:lnSpc>
              <a:spcAft>
                <a:spcPts val="2690"/>
              </a:spcAft>
            </a:pPr>
            <a:r>
              <a:rPr lang="en-US" sz="700" spc="-15">
                <a:solidFill>
                  <a:srgbClr val="FFFFFF"/>
                </a:solidFill>
                <a:latin typeface="Verdana" pitchFamily="2" panose="02020603050405020304"/>
              </a:rPr>
              <a:t>©2022 Government Employees Health Association, Inc. All rights reserved. </a:t>
            </a:r>
          </a:p>
        </p:txBody>
      </p:sp>
    </p:spTree>
  </p:cSld>
  <p:clrMapOvr>
    <a:masterClrMapping/>
  </p:clrMapOvr>
</p:sldLayout>
</file>

<file path=ppt/slideLayouts/slideLayout3.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3">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57200"/>
            <a:ext cx="6413500" cy="414020"/>
          </a:xfrm>
          <a:prstGeom prst="rect">
            <a:avLst/>
          </a:prstGeom>
          <a:noFill/>
          <a:ln w="0" cmpd="sng">
            <a:noFill/>
            <a:prstDash val="solid"/>
          </a:ln>
        </p:spPr>
        <p:txBody>
          <a:bodyPr vert="horz" lIns="0" tIns="7620" rIns="0" bIns="0" anchor="t">
            <a:normAutofit fontScale="90000"/>
          </a:bodyPr>
          <a:lstStyle/>
          <a:p>
            <a:pPr marL="0" marR="0" indent="0" algn="ctr">
              <a:lnSpc>
                <a:spcPts val="2500"/>
              </a:lnSpc>
              <a:spcAft>
                <a:spcPts val="715"/>
              </a:spcAft>
            </a:pPr>
            <a:r>
              <a:rPr lang="en-US" sz="2150" spc="110">
                <a:solidFill>
                  <a:srgbClr val="000000"/>
                </a:solidFill>
                <a:latin typeface="Times New Roman" pitchFamily="1" panose="02020603050405020304"/>
              </a:rPr>
              <a:t>PERSONAL INFORMATION </a:t>
            </a:r>
          </a:p>
        </p:txBody>
      </p:sp>
      <p:sp>
        <p:nvSpPr>
          <p:cNvPr id="4" name=""/>
          <p:cNvSpPr/>
          <p:nvPr>
            <p:ph type="body" idx="10"/>
          </p:nvPr>
        </p:nvSpPr>
        <p:spPr>
          <a:xfrm>
            <a:off x="652145" y="871220"/>
            <a:ext cx="6413500" cy="751205"/>
          </a:xfrm>
          <a:prstGeom prst="rect">
            <a:avLst/>
          </a:prstGeom>
          <a:noFill/>
          <a:ln w="0" cmpd="sng">
            <a:noFill/>
            <a:prstDash val="solid"/>
          </a:ln>
        </p:spPr>
        <p:txBody>
          <a:bodyPr vert="horz" lIns="0" tIns="6350" rIns="0" bIns="0" anchor="t"/>
          <a:lstStyle/>
          <a:p>
            <a:pPr marL="0" marR="0" indent="0" algn="l">
              <a:lnSpc>
                <a:spcPts val="1100"/>
              </a:lnSpc>
              <a:spcAft>
                <a:spcPts val="0"/>
              </a:spcAft>
              <a:tabLst>
                <a:tab algn="r" pos="640080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960120" marR="0" indent="0" algn="l">
              <a:lnSpc>
                <a:spcPts val="1100"/>
              </a:lnSpc>
              <a:spcBef>
                <a:spcPts val="150"/>
              </a:spcBef>
              <a:spcAft>
                <a:spcPts val="0"/>
              </a:spcAft>
              <a:tabLst>
                <a:tab algn="l" pos="2788920"/>
                <a:tab algn="l" pos="5074920"/>
              </a:tabLst>
            </a:pPr>
            <a:r>
              <a:rPr lang="en-US" sz="1050" spc="0">
                <a:solidFill>
                  <a:srgbClr val="000000"/>
                </a:solidFill>
                <a:latin typeface="Georgia" pitchFamily="1" panose="02020603050405020304"/>
              </a:rPr>
              <a:t>First </a:t>
            </a:r>
            <a:r>
              <a:rPr lang="en-US" sz="1050" spc="0">
                <a:solidFill>
                  <a:srgbClr val="000000"/>
                </a:solidFill>
                <a:latin typeface="Georgia" pitchFamily="1" panose="02020603050405020304"/>
              </a:rPr>
              <a:t>Middle </a:t>
            </a:r>
            <a:r>
              <a:rPr lang="en-US" sz="1050" spc="0">
                <a:solidFill>
                  <a:srgbClr val="000000"/>
                </a:solidFill>
                <a:latin typeface="Georgia" pitchFamily="1" panose="02020603050405020304"/>
              </a:rPr>
              <a:t>Last </a:t>
            </a:r>
          </a:p>
          <a:p>
            <a:pPr marL="0" marR="0" indent="0" algn="l">
              <a:lnSpc>
                <a:spcPts val="1100"/>
              </a:lnSpc>
              <a:spcBef>
                <a:spcPts val="655"/>
              </a:spcBef>
              <a:spcAft>
                <a:spcPts val="159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5" name=""/>
          <p:cNvSpPr/>
          <p:nvPr>
            <p:ph type="body" idx="10"/>
          </p:nvPr>
        </p:nvSpPr>
        <p:spPr>
          <a:xfrm>
            <a:off x="652145" y="1622425"/>
            <a:ext cx="6413500" cy="5791200"/>
          </a:xfrm>
          <a:prstGeom prst="rect">
            <a:avLst/>
          </a:prstGeom>
          <a:noFill/>
          <a:ln w="0" cmpd="sng">
            <a:noFill/>
            <a:prstDash val="solid"/>
          </a:ln>
        </p:spPr>
        <p:txBody>
          <a:bodyPr vert="horz" lIns="0" tIns="105410" rIns="0" bIns="0" anchor="t"/>
          <a:lstStyle/>
          <a:p>
            <a:pPr marL="0" marR="0" indent="0" algn="l">
              <a:lnSpc>
                <a:spcPts val="1100"/>
              </a:lnSpc>
              <a:spcAft>
                <a:spcPts val="0"/>
              </a:spcAft>
              <a:tabLst>
                <a:tab algn="r" pos="6400800"/>
              </a:tabLst>
            </a:pPr>
            <a:r>
              <a:rPr lang="en-US" sz="1050" spc="0">
                <a:solidFill>
                  <a:srgbClr val="000000"/>
                </a:solidFill>
                <a:latin typeface="Georgia" pitchFamily="1" panose="02020603050405020304"/>
              </a:rPr>
              <a:t>Date of Birth: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Place of Birth: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Location of Birth Certificate:  </a:t>
            </a:r>
            <a:r>
              <a:rPr lang="en-US" sz="100" spc="0">
                <a:solidFill>
                  <a:srgbClr val="000000"/>
                </a:solidFill>
                <a:latin typeface="Georgia" pitchFamily="1" panose="02020603050405020304"/>
              </a:rPr>
              <a:t> </a:t>
            </a:r>
          </a:p>
          <a:p>
            <a:pPr marL="0" marR="0" indent="0" algn="l">
              <a:lnSpc>
                <a:spcPts val="1200"/>
              </a:lnSpc>
              <a:spcBef>
                <a:spcPts val="655"/>
              </a:spcBef>
              <a:spcAft>
                <a:spcPts val="0"/>
              </a:spcAft>
              <a:tabLst>
                <a:tab algn="r" pos="6400800"/>
              </a:tabLst>
            </a:pPr>
            <a:r>
              <a:rPr lang="en-US" sz="1050" spc="0">
                <a:solidFill>
                  <a:srgbClr val="000000"/>
                </a:solidFill>
                <a:latin typeface="Georgia" pitchFamily="1" panose="02020603050405020304"/>
              </a:rPr>
              <a:t>If married, date and place of present marriage: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Spouse: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Spouse’s Social Security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If divorced or separated, name of former spouse: </a:t>
            </a:r>
            <a:r>
              <a:rPr lang="en-US" sz="100" spc="0">
                <a:solidFill>
                  <a:srgbClr val="000000"/>
                </a:solidFill>
                <a:latin typeface="Georgia" pitchFamily="1" panose="02020603050405020304"/>
              </a:rPr>
              <a:t>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divorce or separation papers: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30">
                <a:solidFill>
                  <a:srgbClr val="000000"/>
                </a:solidFill>
                <a:latin typeface="Georgia" pitchFamily="1" panose="02020603050405020304"/>
              </a:rPr>
              <a:t>U.S. Citizen: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400"/>
              </a:lnSpc>
              <a:spcBef>
                <a:spcPts val="365"/>
              </a:spcBef>
              <a:spcAft>
                <a:spcPts val="0"/>
              </a:spcAft>
            </a:pPr>
            <a:r>
              <a:rPr lang="en-US" sz="1050" spc="25">
                <a:solidFill>
                  <a:srgbClr val="000000"/>
                </a:solidFill>
                <a:latin typeface="Georgia" pitchFamily="1" panose="02020603050405020304"/>
              </a:rPr>
              <a:t>Do you have a will?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490"/>
              </a:spcBef>
              <a:spcAft>
                <a:spcPts val="0"/>
              </a:spcAft>
            </a:pPr>
            <a:r>
              <a:rPr lang="en-US" sz="1050" spc="0">
                <a:solidFill>
                  <a:srgbClr val="000000"/>
                </a:solidFill>
                <a:latin typeface="Georgia" pitchFamily="1" panose="02020603050405020304"/>
              </a:rPr>
              <a:t>If yes, where is the original copy located? </a:t>
            </a:r>
          </a:p>
          <a:p>
            <a:pPr marL="0" marR="0" indent="0" algn="l">
              <a:lnSpc>
                <a:spcPts val="1400"/>
              </a:lnSpc>
              <a:spcBef>
                <a:spcPts val="1720"/>
              </a:spcBef>
              <a:spcAft>
                <a:spcPts val="0"/>
              </a:spcAft>
            </a:pPr>
            <a:r>
              <a:rPr lang="en-US" sz="1100" spc="15">
                <a:solidFill>
                  <a:srgbClr val="000000"/>
                </a:solidFill>
                <a:latin typeface="Georgia" pitchFamily="1" panose="02020603050405020304"/>
              </a:rPr>
              <a:t>Do you have a living trust or similar document?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0"/>
              </a:spcAft>
              <a:tabLst>
                <a:tab algn="l" pos="388620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15">
                <a:solidFill>
                  <a:srgbClr val="000000"/>
                </a:solidFill>
                <a:latin typeface="Georgia" pitchFamily="1" panose="02020603050405020304"/>
              </a:rPr>
              <a:t>Do you have a durable power of attorney?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0"/>
              </a:spcAft>
              <a:tabLst>
                <a:tab algn="l" pos="352044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10">
                <a:solidFill>
                  <a:srgbClr val="000000"/>
                </a:solidFill>
                <a:latin typeface="Georgia" pitchFamily="1" panose="02020603050405020304"/>
              </a:rPr>
              <a:t>Do you have a durable power of attorney for health care?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Yes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No </a:t>
            </a:r>
          </a:p>
          <a:p>
            <a:pPr marL="0" marR="0" indent="0" algn="l">
              <a:lnSpc>
                <a:spcPts val="1200"/>
              </a:lnSpc>
              <a:spcBef>
                <a:spcPts val="490"/>
              </a:spcBef>
              <a:spcAft>
                <a:spcPts val="0"/>
              </a:spcAft>
              <a:tabLst>
                <a:tab algn="l" pos="443484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20">
                <a:solidFill>
                  <a:srgbClr val="000000"/>
                </a:solidFill>
                <a:latin typeface="Georgia" pitchFamily="1" panose="02020603050405020304"/>
              </a:rPr>
              <a:t>Are you a registered organ donor?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490"/>
              </a:spcBef>
              <a:spcAft>
                <a:spcPts val="1560"/>
              </a:spcAft>
              <a:tabLst>
                <a:tab algn="l" pos="3017520"/>
              </a:tabLst>
            </a:pPr>
            <a:r>
              <a:rPr lang="en-US" sz="1050" spc="0">
                <a:solidFill>
                  <a:srgbClr val="000000"/>
                </a:solidFill>
                <a:latin typeface="Georgia" pitchFamily="1" panose="02020603050405020304"/>
              </a:rPr>
              <a:t>If yes, where is the donor card located?  </a:t>
            </a:r>
            <a:r>
              <a:rPr lang="en-US" sz="100" spc="0">
                <a:solidFill>
                  <a:srgbClr val="000000"/>
                </a:solidFill>
                <a:latin typeface="Georgia" pitchFamily="1" panose="02020603050405020304"/>
              </a:rPr>
              <a:t> </a:t>
            </a:r>
          </a:p>
        </p:txBody>
      </p:sp>
      <p:sp>
        <p:nvSpPr>
          <p:cNvPr id="6" name=""/>
          <p:cNvSpPr/>
          <p:nvPr>
            <p:ph type="body" idx="10"/>
          </p:nvPr>
        </p:nvSpPr>
        <p:spPr>
          <a:xfrm>
            <a:off x="652145" y="7413625"/>
            <a:ext cx="6413500" cy="838200"/>
          </a:xfrm>
          <a:prstGeom prst="rect">
            <a:avLst/>
          </a:prstGeom>
          <a:noFill/>
          <a:ln w="0" cmpd="sng">
            <a:noFill/>
            <a:prstDash val="solid"/>
          </a:ln>
        </p:spPr>
        <p:txBody>
          <a:bodyPr vert="horz" lIns="0" tIns="241935" rIns="0" bIns="0" anchor="t"/>
          <a:lstStyle/>
          <a:p>
            <a:pPr marL="0" marR="0" indent="0" algn="l">
              <a:lnSpc>
                <a:spcPts val="1400"/>
              </a:lnSpc>
              <a:spcAft>
                <a:spcPts val="0"/>
              </a:spcAft>
            </a:pPr>
            <a:r>
              <a:rPr lang="en-US" sz="1100" spc="15">
                <a:solidFill>
                  <a:srgbClr val="000000"/>
                </a:solidFill>
                <a:latin typeface="Georgia" pitchFamily="1" panose="02020603050405020304"/>
              </a:rPr>
              <a:t>Do you have a safe deposit box?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1580"/>
              </a:spcAft>
            </a:pPr>
            <a:r>
              <a:rPr lang="en-US" sz="1050" spc="0">
                <a:solidFill>
                  <a:srgbClr val="000000"/>
                </a:solidFill>
                <a:latin typeface="Georgia" pitchFamily="1" panose="02020603050405020304"/>
              </a:rPr>
              <a:t>If yes, provide the location, number of the safe deposit box and contents (or add a sheet): </a:t>
            </a:r>
          </a:p>
        </p:txBody>
      </p:sp>
      <p:sp>
        <p:nvSpPr>
          <p:cNvPr id="7" name=""/>
          <p:cNvSpPr/>
          <p:nvPr>
            <p:ph type="body" idx="10"/>
          </p:nvPr>
        </p:nvSpPr>
        <p:spPr>
          <a:xfrm>
            <a:off x="652145" y="8251825"/>
            <a:ext cx="6413500" cy="646430"/>
          </a:xfrm>
          <a:prstGeom prst="rect">
            <a:avLst/>
          </a:prstGeom>
          <a:noFill/>
          <a:ln w="0" cmpd="sng">
            <a:noFill/>
            <a:prstDash val="solid"/>
          </a:ln>
        </p:spPr>
        <p:txBody>
          <a:bodyPr vert="horz" lIns="0" tIns="290830" rIns="0" bIns="0" anchor="t"/>
          <a:lstStyle/>
          <a:p>
            <a:pPr marL="0" marR="0" indent="0" algn="l">
              <a:lnSpc>
                <a:spcPts val="1200"/>
              </a:lnSpc>
              <a:spcAft>
                <a:spcPts val="1605"/>
              </a:spcAft>
            </a:pPr>
            <a:r>
              <a:rPr lang="en-US" sz="1100" spc="-10">
                <a:solidFill>
                  <a:srgbClr val="000000"/>
                </a:solidFill>
                <a:latin typeface="Georgia" pitchFamily="1" panose="02020603050405020304"/>
              </a:rPr>
              <a:t>Provide the location of the safe deposit box key and name of individual who is authorized to have access: </a:t>
            </a:r>
          </a:p>
        </p:txBody>
      </p:sp>
    </p:spTree>
  </p:cSld>
  <p:clrMapOvr>
    <a:masterClrMapping/>
  </p:clrMapOvr>
</p:sldLayout>
</file>

<file path=ppt/slideLayouts/slideLayout4.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4">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342900"/>
            <a:ext cx="6413500" cy="2433955"/>
          </a:xfrm>
          <a:prstGeom prst="rect">
            <a:avLst/>
          </a:prstGeom>
          <a:noFill/>
          <a:ln w="0" cmpd="sng">
            <a:noFill/>
            <a:prstDash val="solid"/>
          </a:ln>
        </p:spPr>
        <p:txBody>
          <a:bodyPr vert="horz" lIns="0" tIns="88265" rIns="0" bIns="0" anchor="t"/>
          <a:lstStyle/>
          <a:p>
            <a:pPr marL="0" marR="0" indent="0" algn="l">
              <a:lnSpc>
                <a:spcPts val="1300"/>
              </a:lnSpc>
              <a:spcAft>
                <a:spcPts val="0"/>
              </a:spcAft>
            </a:pPr>
            <a:r>
              <a:rPr lang="en-US" sz="1050" spc="0">
                <a:solidFill>
                  <a:srgbClr val="000000"/>
                </a:solidFill>
                <a:latin typeface="Georgia" pitchFamily="1" panose="02020603050405020304"/>
              </a:rPr>
              <a:t>Do you have an attorney? </a:t>
            </a:r>
            <a:r>
              <a:rPr lang="en-US" sz="1300" spc="0">
                <a:solidFill>
                  <a:srgbClr val="000000"/>
                </a:solidFill>
                <a:latin typeface="Arial" pitchFamily="2" panose="02020603050405020304"/>
              </a:rPr>
              <a:t>m </a:t>
            </a:r>
            <a:r>
              <a:rPr lang="en-US" sz="1050" spc="0">
                <a:solidFill>
                  <a:srgbClr val="000000"/>
                </a:solidFill>
                <a:latin typeface="Georgia" pitchFamily="1" panose="02020603050405020304"/>
              </a:rPr>
              <a:t>Yes </a:t>
            </a:r>
            <a:r>
              <a:rPr lang="en-US" sz="1300" spc="0">
                <a:solidFill>
                  <a:srgbClr val="000000"/>
                </a:solidFill>
                <a:latin typeface="Arial" pitchFamily="2" panose="02020603050405020304"/>
              </a:rPr>
              <a:t>m </a:t>
            </a:r>
            <a:r>
              <a:rPr lang="en-US" sz="1050" spc="0">
                <a:solidFill>
                  <a:srgbClr val="000000"/>
                </a:solidFill>
                <a:latin typeface="Georgia" pitchFamily="1" panose="02020603050405020304"/>
              </a:rPr>
              <a:t>No </a:t>
            </a:r>
          </a:p>
          <a:p>
            <a:pPr marL="0" marR="0" indent="0" algn="l">
              <a:lnSpc>
                <a:spcPts val="1200"/>
              </a:lnSpc>
              <a:spcBef>
                <a:spcPts val="565"/>
              </a:spcBef>
              <a:spcAft>
                <a:spcPts val="0"/>
              </a:spcAft>
              <a:tabLst>
                <a:tab algn="r" pos="635508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1945"/>
              </a:spcBef>
              <a:spcAft>
                <a:spcPts val="0"/>
              </a:spcAft>
              <a:tabLst>
                <a:tab algn="r" pos="6355080"/>
              </a:tabLst>
            </a:pPr>
            <a:r>
              <a:rPr lang="en-US" sz="1050" spc="0">
                <a:solidFill>
                  <a:srgbClr val="000000"/>
                </a:solidFill>
                <a:latin typeface="Georgia" pitchFamily="1" panose="02020603050405020304"/>
              </a:rPr>
              <a:t>NARFE Member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Name of NARFE Chapter Service Officer: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ctr">
              <a:lnSpc>
                <a:spcPts val="1400"/>
              </a:lnSpc>
              <a:spcBef>
                <a:spcPts val="1680"/>
              </a:spcBef>
              <a:spcAft>
                <a:spcPts val="0"/>
              </a:spcAft>
            </a:pPr>
            <a:r>
              <a:rPr lang="en-US" sz="1250" b="1" spc="0">
                <a:solidFill>
                  <a:srgbClr val="000000"/>
                </a:solidFill>
                <a:latin typeface="Arial" pitchFamily="2" panose="02020603050405020304"/>
              </a:rPr>
              <a:t>FAMILY INFORMATION </a:t>
            </a:r>
          </a:p>
          <a:p>
            <a:pPr marL="0" marR="0" indent="0" algn="l">
              <a:lnSpc>
                <a:spcPts val="1100"/>
              </a:lnSpc>
              <a:spcBef>
                <a:spcPts val="100"/>
              </a:spcBef>
              <a:spcAft>
                <a:spcPts val="775"/>
              </a:spcAft>
            </a:pPr>
            <a:r>
              <a:rPr lang="en-US" sz="1050" b="1" spc="0">
                <a:solidFill>
                  <a:srgbClr val="000000"/>
                </a:solidFill>
                <a:latin typeface="Georgia" pitchFamily="1" panose="02020603050405020304"/>
              </a:rPr>
              <a:t>Children </a:t>
            </a:r>
          </a:p>
        </p:txBody>
      </p:sp>
      <p:sp>
        <p:nvSpPr>
          <p:cNvPr id="4" name=""/>
          <p:cNvSpPr/>
          <p:nvPr>
            <p:ph type="body" idx="10"/>
          </p:nvPr>
        </p:nvSpPr>
        <p:spPr>
          <a:xfrm>
            <a:off x="679450" y="2776855"/>
            <a:ext cx="6413500" cy="121920"/>
          </a:xfrm>
          <a:prstGeom prst="rect">
            <a:avLst/>
          </a:prstGeom>
          <a:solidFill>
            <a:srgbClr val="DBDCDE"/>
          </a:solidFill>
          <a:ln w="0" cmpd="sng">
            <a:noFill/>
            <a:prstDash val="solid"/>
          </a:ln>
        </p:spPr>
        <p:txBody>
          <a:bodyPr vert="horz" lIns="0" tIns="0" rIns="0" bIns="0" anchor="t"/>
          <a:lstStyle/>
          <a:p>
            <a:pPr marL="0" marR="0" indent="0" algn="l">
              <a:lnSpc>
                <a:spcPts val="1000"/>
              </a:lnSpc>
              <a:spcAft>
                <a:spcPts val="5"/>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5" name=""/>
          <p:cNvSpPr/>
          <p:nvPr>
            <p:ph type="body" idx="10"/>
          </p:nvPr>
        </p:nvSpPr>
        <p:spPr>
          <a:xfrm>
            <a:off x="679450" y="2900680"/>
            <a:ext cx="6413500" cy="1604010"/>
          </a:xfrm>
          <a:prstGeom prst="rect">
            <a:avLst/>
          </a:prstGeom>
          <a:noFill/>
          <a:ln w="0" cmpd="sng">
            <a:noFill/>
            <a:prstDash val="solid"/>
          </a:ln>
        </p:spPr>
        <p:txBody>
          <a:bodyPr vert="horz" lIns="0" tIns="1350645" rIns="0" bIns="0" anchor="t"/>
          <a:lstStyle/>
          <a:p>
            <a:pPr marL="0" marR="0" indent="0" algn="l">
              <a:lnSpc>
                <a:spcPts val="1100"/>
              </a:lnSpc>
              <a:spcAft>
                <a:spcPts val="800"/>
              </a:spcAft>
            </a:pPr>
            <a:r>
              <a:rPr lang="en-US" sz="1050" b="1" spc="0">
                <a:solidFill>
                  <a:srgbClr val="000000"/>
                </a:solidFill>
                <a:latin typeface="Georgia" pitchFamily="1" panose="02020603050405020304"/>
              </a:rPr>
              <a:t>Grandchildren </a:t>
            </a:r>
          </a:p>
        </p:txBody>
      </p:sp>
      <p:sp>
        <p:nvSpPr>
          <p:cNvPr id="6" name=""/>
          <p:cNvSpPr/>
          <p:nvPr>
            <p:ph type="body" idx="10"/>
          </p:nvPr>
        </p:nvSpPr>
        <p:spPr>
          <a:xfrm>
            <a:off x="679450" y="4504690"/>
            <a:ext cx="6413500" cy="119380"/>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7" name=""/>
          <p:cNvSpPr/>
          <p:nvPr>
            <p:ph type="body" idx="10"/>
          </p:nvPr>
        </p:nvSpPr>
        <p:spPr>
          <a:xfrm>
            <a:off x="679450" y="4627245"/>
            <a:ext cx="6413500" cy="1858645"/>
          </a:xfrm>
          <a:prstGeom prst="rect">
            <a:avLst/>
          </a:prstGeom>
          <a:noFill/>
          <a:ln w="0" cmpd="sng">
            <a:noFill/>
            <a:prstDash val="solid"/>
          </a:ln>
        </p:spPr>
        <p:txBody>
          <a:bodyPr vert="horz" lIns="0" tIns="1605280" rIns="0" bIns="0" anchor="t"/>
          <a:lstStyle/>
          <a:p>
            <a:pPr marL="0" marR="0" indent="0" algn="l">
              <a:lnSpc>
                <a:spcPts val="1100"/>
              </a:lnSpc>
              <a:spcAft>
                <a:spcPts val="825"/>
              </a:spcAft>
            </a:pPr>
            <a:r>
              <a:rPr lang="en-US" sz="1050" b="1" spc="0">
                <a:solidFill>
                  <a:srgbClr val="000000"/>
                </a:solidFill>
                <a:latin typeface="Georgia" pitchFamily="1" panose="02020603050405020304"/>
              </a:rPr>
              <a:t>Great Grandchildren </a:t>
            </a:r>
          </a:p>
        </p:txBody>
      </p:sp>
      <p:sp>
        <p:nvSpPr>
          <p:cNvPr id="8" name=""/>
          <p:cNvSpPr/>
          <p:nvPr>
            <p:ph type="body" idx="10"/>
          </p:nvPr>
        </p:nvSpPr>
        <p:spPr>
          <a:xfrm>
            <a:off x="679450" y="6485890"/>
            <a:ext cx="6413500" cy="119380"/>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9" name=""/>
          <p:cNvSpPr/>
          <p:nvPr>
            <p:ph type="body" idx="10"/>
          </p:nvPr>
        </p:nvSpPr>
        <p:spPr>
          <a:xfrm>
            <a:off x="679450" y="6608445"/>
            <a:ext cx="6413500" cy="1337945"/>
          </a:xfrm>
          <a:prstGeom prst="rect">
            <a:avLst/>
          </a:prstGeom>
          <a:noFill/>
          <a:ln w="0" cmpd="sng">
            <a:noFill/>
            <a:prstDash val="solid"/>
          </a:ln>
        </p:spPr>
        <p:txBody>
          <a:bodyPr vert="horz" lIns="0" tIns="898525" rIns="0" bIns="0" anchor="t"/>
          <a:lstStyle/>
          <a:p>
            <a:pPr marL="0" marR="0" indent="0" algn="l">
              <a:lnSpc>
                <a:spcPts val="1400"/>
              </a:lnSpc>
              <a:spcAft>
                <a:spcPts val="0"/>
              </a:spcAft>
            </a:pPr>
            <a:r>
              <a:rPr lang="en-US" sz="1250" b="1" spc="-5">
                <a:solidFill>
                  <a:srgbClr val="000000"/>
                </a:solidFill>
                <a:latin typeface="Arial" pitchFamily="2" panose="02020603050405020304"/>
              </a:rPr>
              <a:t>Your Family </a:t>
            </a:r>
          </a:p>
          <a:p>
            <a:pPr marL="0" marR="0" indent="0" algn="l">
              <a:lnSpc>
                <a:spcPts val="1100"/>
              </a:lnSpc>
              <a:spcBef>
                <a:spcPts val="80"/>
              </a:spcBef>
              <a:spcAft>
                <a:spcPts val="845"/>
              </a:spcAft>
            </a:pPr>
            <a:r>
              <a:rPr lang="en-US" sz="1050" b="1" spc="0">
                <a:solidFill>
                  <a:srgbClr val="000000"/>
                </a:solidFill>
                <a:latin typeface="Georgia" pitchFamily="1" panose="02020603050405020304"/>
              </a:rPr>
              <a:t>Father </a:t>
            </a:r>
          </a:p>
        </p:txBody>
      </p:sp>
      <p:sp>
        <p:nvSpPr>
          <p:cNvPr id="10" name=""/>
          <p:cNvSpPr/>
          <p:nvPr>
            <p:ph type="body" idx="10"/>
          </p:nvPr>
        </p:nvSpPr>
        <p:spPr>
          <a:xfrm>
            <a:off x="679450" y="794639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5"/>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11" name=""/>
          <p:cNvSpPr/>
          <p:nvPr>
            <p:ph type="body" idx="10"/>
          </p:nvPr>
        </p:nvSpPr>
        <p:spPr>
          <a:xfrm>
            <a:off x="679450" y="8070215"/>
            <a:ext cx="6413500" cy="714375"/>
          </a:xfrm>
          <a:prstGeom prst="rect">
            <a:avLst/>
          </a:prstGeom>
          <a:noFill/>
          <a:ln w="0" cmpd="sng">
            <a:noFill/>
            <a:prstDash val="solid"/>
          </a:ln>
        </p:spPr>
        <p:txBody>
          <a:bodyPr vert="horz" lIns="0" tIns="461010" rIns="0" bIns="0" anchor="t"/>
          <a:lstStyle/>
          <a:p>
            <a:pPr marL="0" marR="0" indent="0" algn="l">
              <a:lnSpc>
                <a:spcPts val="1100"/>
              </a:lnSpc>
              <a:spcAft>
                <a:spcPts val="800"/>
              </a:spcAft>
            </a:pPr>
            <a:r>
              <a:rPr lang="en-US" sz="1050" b="1" spc="0">
                <a:solidFill>
                  <a:srgbClr val="000000"/>
                </a:solidFill>
                <a:latin typeface="Georgia" pitchFamily="1" panose="02020603050405020304"/>
              </a:rPr>
              <a:t>Mother </a:t>
            </a:r>
          </a:p>
        </p:txBody>
      </p:sp>
      <p:sp>
        <p:nvSpPr>
          <p:cNvPr id="12" name=""/>
          <p:cNvSpPr/>
          <p:nvPr>
            <p:ph type="body" idx="10"/>
          </p:nvPr>
        </p:nvSpPr>
        <p:spPr>
          <a:xfrm>
            <a:off x="679450" y="878459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Tree>
  </p:cSld>
  <p:clrMapOvr>
    <a:masterClrMapping/>
  </p:clrMapOvr>
</p:sldLayout>
</file>

<file path=ppt/slideLayouts/slideLayout5.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5">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262890"/>
          </a:xfrm>
          <a:prstGeom prst="rect">
            <a:avLst/>
          </a:prstGeom>
          <a:noFill/>
          <a:ln w="0" cmpd="sng">
            <a:noFill/>
            <a:prstDash val="solid"/>
          </a:ln>
        </p:spPr>
        <p:txBody>
          <a:bodyPr vert="horz" lIns="0" tIns="9525" rIns="0" bIns="0" anchor="t"/>
          <a:lstStyle/>
          <a:p>
            <a:pPr marL="0" marR="0" indent="0" algn="l">
              <a:lnSpc>
                <a:spcPts val="1100"/>
              </a:lnSpc>
              <a:spcAft>
                <a:spcPts val="780"/>
              </a:spcAft>
            </a:pPr>
            <a:r>
              <a:rPr lang="en-US" sz="1050" b="1" spc="0">
                <a:solidFill>
                  <a:srgbClr val="000000"/>
                </a:solidFill>
                <a:latin typeface="Georgia" pitchFamily="1" panose="02020603050405020304"/>
              </a:rPr>
              <a:t>Brothers and Sisters </a:t>
            </a:r>
          </a:p>
        </p:txBody>
      </p:sp>
      <p:sp>
        <p:nvSpPr>
          <p:cNvPr id="4" name=""/>
          <p:cNvSpPr/>
          <p:nvPr>
            <p:ph type="body" idx="10"/>
          </p:nvPr>
        </p:nvSpPr>
        <p:spPr>
          <a:xfrm>
            <a:off x="679450" y="694690"/>
            <a:ext cx="6413500" cy="11620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5" name=""/>
          <p:cNvSpPr/>
          <p:nvPr>
            <p:ph type="body" idx="10"/>
          </p:nvPr>
        </p:nvSpPr>
        <p:spPr>
          <a:xfrm>
            <a:off x="679450" y="817245"/>
            <a:ext cx="6413500" cy="1819275"/>
          </a:xfrm>
          <a:prstGeom prst="rect">
            <a:avLst/>
          </a:prstGeom>
          <a:noFill/>
          <a:ln w="0" cmpd="sng">
            <a:noFill/>
            <a:prstDash val="solid"/>
          </a:ln>
        </p:spPr>
        <p:txBody>
          <a:bodyPr vert="horz" lIns="0" tIns="1329690" rIns="0" bIns="0" anchor="t"/>
          <a:lstStyle/>
          <a:p>
            <a:pPr marL="0" marR="0" indent="0" algn="l">
              <a:lnSpc>
                <a:spcPts val="1500"/>
              </a:lnSpc>
              <a:spcAft>
                <a:spcPts val="800"/>
              </a:spcAft>
            </a:pPr>
            <a:r>
              <a:rPr lang="en-US" sz="1200" b="1" spc="0">
                <a:solidFill>
                  <a:srgbClr val="000000"/>
                </a:solidFill>
                <a:latin typeface="Arial" pitchFamily="2" panose="02020603050405020304"/>
              </a:rPr>
              <a:t>Spouse’s Family </a:t>
            </a:r>
            <a:br/>
            <a:r>
              <a:rPr lang="en-US" sz="1050" b="1" spc="0">
                <a:solidFill>
                  <a:srgbClr val="000000"/>
                </a:solidFill>
                <a:latin typeface="Georgia" pitchFamily="1" panose="02020603050405020304"/>
              </a:rPr>
              <a:t>Father </a:t>
            </a:r>
          </a:p>
        </p:txBody>
      </p:sp>
      <p:sp>
        <p:nvSpPr>
          <p:cNvPr id="6" name=""/>
          <p:cNvSpPr/>
          <p:nvPr>
            <p:ph type="body" idx="10"/>
          </p:nvPr>
        </p:nvSpPr>
        <p:spPr>
          <a:xfrm>
            <a:off x="679450" y="26365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7" name=""/>
          <p:cNvSpPr/>
          <p:nvPr>
            <p:ph type="body" idx="10"/>
          </p:nvPr>
        </p:nvSpPr>
        <p:spPr>
          <a:xfrm>
            <a:off x="679450" y="2760980"/>
            <a:ext cx="6413500" cy="713740"/>
          </a:xfrm>
          <a:prstGeom prst="rect">
            <a:avLst/>
          </a:prstGeom>
          <a:noFill/>
          <a:ln w="0" cmpd="sng">
            <a:noFill/>
            <a:prstDash val="solid"/>
          </a:ln>
        </p:spPr>
        <p:txBody>
          <a:bodyPr vert="horz" lIns="0" tIns="463550" rIns="0" bIns="0" anchor="t"/>
          <a:lstStyle/>
          <a:p>
            <a:pPr marL="0" marR="0" indent="0" algn="l">
              <a:lnSpc>
                <a:spcPts val="1100"/>
              </a:lnSpc>
              <a:spcAft>
                <a:spcPts val="825"/>
              </a:spcAft>
            </a:pPr>
            <a:r>
              <a:rPr lang="en-US" sz="1050" b="1" spc="0">
                <a:solidFill>
                  <a:srgbClr val="000000"/>
                </a:solidFill>
                <a:latin typeface="Georgia" pitchFamily="1" panose="02020603050405020304"/>
              </a:rPr>
              <a:t>Mother </a:t>
            </a:r>
          </a:p>
        </p:txBody>
      </p:sp>
      <p:sp>
        <p:nvSpPr>
          <p:cNvPr id="8" name=""/>
          <p:cNvSpPr/>
          <p:nvPr>
            <p:ph type="body" idx="10"/>
          </p:nvPr>
        </p:nvSpPr>
        <p:spPr>
          <a:xfrm>
            <a:off x="679450" y="34747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9" name=""/>
          <p:cNvSpPr/>
          <p:nvPr>
            <p:ph type="body" idx="10"/>
          </p:nvPr>
        </p:nvSpPr>
        <p:spPr>
          <a:xfrm>
            <a:off x="679450" y="3599180"/>
            <a:ext cx="6413500" cy="713740"/>
          </a:xfrm>
          <a:prstGeom prst="rect">
            <a:avLst/>
          </a:prstGeom>
          <a:noFill/>
          <a:ln w="0" cmpd="sng">
            <a:noFill/>
            <a:prstDash val="solid"/>
          </a:ln>
        </p:spPr>
        <p:txBody>
          <a:bodyPr vert="horz" lIns="0" tIns="463550" rIns="0" bIns="0" anchor="t"/>
          <a:lstStyle/>
          <a:p>
            <a:pPr marL="0" marR="0" indent="0" algn="l">
              <a:lnSpc>
                <a:spcPts val="1100"/>
              </a:lnSpc>
              <a:spcAft>
                <a:spcPts val="775"/>
              </a:spcAft>
            </a:pPr>
            <a:r>
              <a:rPr lang="en-US" sz="1050" b="1" spc="0">
                <a:solidFill>
                  <a:srgbClr val="000000"/>
                </a:solidFill>
                <a:latin typeface="Georgia" pitchFamily="1" panose="02020603050405020304"/>
              </a:rPr>
              <a:t>Brothers and Sisters </a:t>
            </a:r>
          </a:p>
        </p:txBody>
      </p:sp>
      <p:sp>
        <p:nvSpPr>
          <p:cNvPr id="10" name=""/>
          <p:cNvSpPr/>
          <p:nvPr>
            <p:ph type="body" idx="10"/>
          </p:nvPr>
        </p:nvSpPr>
        <p:spPr>
          <a:xfrm>
            <a:off x="679450" y="43129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11" name=""/>
          <p:cNvSpPr/>
          <p:nvPr>
            <p:ph type="body" idx="10"/>
          </p:nvPr>
        </p:nvSpPr>
        <p:spPr>
          <a:xfrm>
            <a:off x="679450" y="4437380"/>
            <a:ext cx="6413500" cy="1766570"/>
          </a:xfrm>
          <a:prstGeom prst="rect">
            <a:avLst/>
          </a:prstGeom>
          <a:noFill/>
          <a:ln w="0" cmpd="sng">
            <a:noFill/>
            <a:prstDash val="solid"/>
          </a:ln>
        </p:spPr>
        <p:txBody>
          <a:bodyPr vert="horz" lIns="0" tIns="1414145" rIns="0" bIns="0" anchor="t"/>
          <a:lstStyle/>
          <a:p>
            <a:pPr marL="0" marR="0" indent="0" algn="l">
              <a:lnSpc>
                <a:spcPts val="1200"/>
              </a:lnSpc>
              <a:spcAft>
                <a:spcPts val="1585"/>
              </a:spcAft>
            </a:pPr>
            <a:r>
              <a:rPr lang="en-US" sz="1050" spc="0">
                <a:solidFill>
                  <a:srgbClr val="000000"/>
                </a:solidFill>
                <a:latin typeface="Georgia" pitchFamily="1" panose="02020603050405020304"/>
              </a:rPr>
              <a:t>Name and location of your computer file with relevant information: </a:t>
            </a:r>
          </a:p>
        </p:txBody>
      </p:sp>
      <p:sp>
        <p:nvSpPr>
          <p:cNvPr id="12" name=""/>
          <p:cNvSpPr/>
          <p:nvPr>
            <p:ph type="body" idx="10"/>
          </p:nvPr>
        </p:nvSpPr>
        <p:spPr>
          <a:xfrm>
            <a:off x="679450" y="6203950"/>
            <a:ext cx="6413500" cy="514350"/>
          </a:xfrm>
          <a:prstGeom prst="rect">
            <a:avLst/>
          </a:prstGeom>
          <a:noFill/>
          <a:ln w="0" cmpd="sng">
            <a:noFill/>
            <a:prstDash val="solid"/>
          </a:ln>
        </p:spPr>
        <p:txBody>
          <a:bodyPr vert="horz" lIns="0" tIns="104775" rIns="0" bIns="0" anchor="t"/>
          <a:lstStyle/>
          <a:p>
            <a:pPr marL="0" marR="0" indent="0" algn="l">
              <a:lnSpc>
                <a:spcPts val="1200"/>
              </a:lnSpc>
              <a:spcAft>
                <a:spcPts val="2015"/>
              </a:spcAft>
            </a:pPr>
            <a:r>
              <a:rPr lang="en-US" sz="1050" spc="0">
                <a:solidFill>
                  <a:srgbClr val="000000"/>
                </a:solidFill>
                <a:latin typeface="Georgia" pitchFamily="1" panose="02020603050405020304"/>
              </a:rPr>
              <a:t>Computer Password: </a:t>
            </a:r>
          </a:p>
        </p:txBody>
      </p:sp>
      <p:sp>
        <p:nvSpPr>
          <p:cNvPr id="13" name=""/>
          <p:cNvSpPr/>
          <p:nvPr>
            <p:ph type="body" idx="10"/>
          </p:nvPr>
        </p:nvSpPr>
        <p:spPr>
          <a:xfrm>
            <a:off x="679450" y="6718300"/>
            <a:ext cx="6413500" cy="486410"/>
          </a:xfrm>
          <a:prstGeom prst="rect">
            <a:avLst/>
          </a:prstGeom>
          <a:noFill/>
          <a:ln w="0" cmpd="sng">
            <a:noFill/>
            <a:prstDash val="solid"/>
          </a:ln>
        </p:spPr>
        <p:txBody>
          <a:bodyPr vert="horz" lIns="0" tIns="635" rIns="0" bIns="0" anchor="t">
            <a:normAutofit fontScale="95000"/>
          </a:bodyPr>
          <a:lstStyle/>
          <a:p>
            <a:pPr marL="0" marR="0" indent="0" algn="ctr">
              <a:lnSpc>
                <a:spcPts val="2500"/>
              </a:lnSpc>
              <a:spcAft>
                <a:spcPts val="1290"/>
              </a:spcAft>
            </a:pPr>
            <a:r>
              <a:rPr lang="en-US" sz="2150" spc="55">
                <a:solidFill>
                  <a:srgbClr val="000000"/>
                </a:solidFill>
                <a:latin typeface="Times New Roman" pitchFamily="1" panose="02020603050405020304"/>
              </a:rPr>
              <a:t>RETIREMENT ASSETS </a:t>
            </a:r>
          </a:p>
        </p:txBody>
      </p:sp>
      <p:sp>
        <p:nvSpPr>
          <p:cNvPr id="14" name=""/>
          <p:cNvSpPr/>
          <p:nvPr>
            <p:ph type="body" idx="10"/>
          </p:nvPr>
        </p:nvSpPr>
        <p:spPr>
          <a:xfrm>
            <a:off x="679450" y="7204710"/>
            <a:ext cx="6413500" cy="2335530"/>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0">
                <a:solidFill>
                  <a:srgbClr val="000000"/>
                </a:solidFill>
                <a:latin typeface="Arial" pitchFamily="2" panose="02020603050405020304"/>
              </a:rPr>
              <a:t>FEDERAL RETIREMENT BENEFITS </a:t>
            </a:r>
          </a:p>
          <a:p>
            <a:pPr marL="0" marR="0" indent="0" algn="l">
              <a:lnSpc>
                <a:spcPts val="1200"/>
              </a:lnSpc>
              <a:spcBef>
                <a:spcPts val="790"/>
              </a:spcBef>
              <a:spcAft>
                <a:spcPts val="0"/>
              </a:spcAft>
              <a:tabLst>
                <a:tab algn="l" pos="2834640"/>
                <a:tab algn="r" pos="6355080"/>
              </a:tabLst>
            </a:pPr>
            <a:r>
              <a:rPr lang="en-US" sz="1050" spc="0">
                <a:solidFill>
                  <a:srgbClr val="000000"/>
                </a:solidFill>
                <a:latin typeface="Georgia" pitchFamily="1" panose="02020603050405020304"/>
              </a:rPr>
              <a:t>CSA Number: </a:t>
            </a:r>
            <a:r>
              <a:rPr lang="en-US" sz="1050" spc="0">
                <a:solidFill>
                  <a:srgbClr val="000000"/>
                </a:solidFill>
                <a:latin typeface="Georgia" pitchFamily="1" panose="02020603050405020304"/>
              </a:rPr>
              <a:t> or CSF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Your Retirement Date: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Name of department/agency from which you retired: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If you have not yet retired, date of retirement eligibility:  </a:t>
            </a:r>
            <a:r>
              <a:rPr lang="en-US" sz="100" spc="0">
                <a:solidFill>
                  <a:srgbClr val="000000"/>
                </a:solidFill>
                <a:latin typeface="Georgia" pitchFamily="1" panose="02020603050405020304"/>
              </a:rPr>
              <a:t> </a:t>
            </a:r>
          </a:p>
          <a:p>
            <a:pPr marL="0" marR="45720" indent="0" algn="l">
              <a:lnSpc>
                <a:spcPts val="1300"/>
              </a:lnSpc>
              <a:spcBef>
                <a:spcPts val="1515"/>
              </a:spcBef>
              <a:spcAft>
                <a:spcPts val="0"/>
              </a:spcAft>
            </a:pPr>
            <a:r>
              <a:rPr lang="en-US" sz="1050" spc="-5">
                <a:solidFill>
                  <a:srgbClr val="000000"/>
                </a:solidFill>
                <a:latin typeface="Georgia" pitchFamily="1" panose="02020603050405020304"/>
              </a:rPr>
              <a:t>If your annuity is paid by direct deposit to a bank or financial institution,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2445"/>
              </a:spcAft>
              <a:tabLst>
                <a:tab algn="r" pos="635508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p:txBody>
      </p:sp>
    </p:spTree>
  </p:cSld>
  <p:clrMapOvr>
    <a:masterClrMapping/>
  </p:clrMapOvr>
</p:sldLayout>
</file>

<file path=ppt/slideLayouts/slideLayout6.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6">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5005" y="431800"/>
            <a:ext cx="6413500" cy="8146415"/>
          </a:xfrm>
          <a:prstGeom prst="rect">
            <a:avLst/>
          </a:prstGeom>
          <a:noFill/>
          <a:ln w="0" cmpd="sng">
            <a:noFill/>
            <a:prstDash val="solid"/>
          </a:ln>
        </p:spPr>
        <p:txBody>
          <a:bodyPr vert="horz" lIns="0" tIns="952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300"/>
              </a:lnSpc>
              <a:spcBef>
                <a:spcPts val="1515"/>
              </a:spcBef>
              <a:spcAft>
                <a:spcPts val="0"/>
              </a:spcAft>
            </a:pPr>
            <a:r>
              <a:rPr lang="en-US" sz="1050" spc="0">
                <a:solidFill>
                  <a:srgbClr val="000000"/>
                </a:solidFill>
                <a:latin typeface="Georgia" pitchFamily="1" panose="02020603050405020304"/>
              </a:rPr>
              <a:t>If another person has signature authority on any of your accounts, provide the account number and enter the name and address of that person: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400"/>
              </a:lnSpc>
              <a:spcBef>
                <a:spcPts val="1735"/>
              </a:spcBef>
              <a:spcAft>
                <a:spcPts val="0"/>
              </a:spcAft>
            </a:pPr>
            <a:r>
              <a:rPr lang="en-US" sz="1100" spc="0">
                <a:solidFill>
                  <a:srgbClr val="000000"/>
                </a:solidFill>
                <a:latin typeface="Georgia" pitchFamily="1" panose="02020603050405020304"/>
              </a:rPr>
              <a:t>Did you elect a survivor’s annuity for your spouse? </a:t>
            </a:r>
            <a:r>
              <a:rPr lang="en-US" sz="1350" spc="0">
                <a:solidFill>
                  <a:srgbClr val="000000"/>
                </a:solidFill>
                <a:latin typeface="Arial" pitchFamily="2" panose="02020603050405020304"/>
              </a:rPr>
              <a:t>m </a:t>
            </a:r>
            <a:r>
              <a:rPr lang="en-US" sz="1100" spc="0">
                <a:solidFill>
                  <a:srgbClr val="000000"/>
                </a:solidFill>
                <a:latin typeface="Georgia" pitchFamily="1" panose="02020603050405020304"/>
              </a:rPr>
              <a:t>Yes </a:t>
            </a:r>
            <a:r>
              <a:rPr lang="en-US" sz="1350" spc="0">
                <a:solidFill>
                  <a:srgbClr val="000000"/>
                </a:solidFill>
                <a:latin typeface="Arial" pitchFamily="2" panose="02020603050405020304"/>
              </a:rPr>
              <a:t>m </a:t>
            </a:r>
            <a:r>
              <a:rPr lang="en-US" sz="1100" spc="0">
                <a:solidFill>
                  <a:srgbClr val="000000"/>
                </a:solidFill>
                <a:latin typeface="Georgia" pitchFamily="1" panose="02020603050405020304"/>
              </a:rPr>
              <a:t>No </a:t>
            </a:r>
          </a:p>
          <a:p>
            <a:pPr marL="0" marR="0" indent="0" algn="l">
              <a:lnSpc>
                <a:spcPts val="1200"/>
              </a:lnSpc>
              <a:spcBef>
                <a:spcPts val="50"/>
              </a:spcBef>
              <a:spcAft>
                <a:spcPts val="0"/>
              </a:spcAft>
            </a:pPr>
            <a:r>
              <a:rPr lang="en-US" sz="1050" spc="0">
                <a:solidFill>
                  <a:srgbClr val="000000"/>
                </a:solidFill>
                <a:latin typeface="Georgia" pitchFamily="1" panose="02020603050405020304"/>
              </a:rPr>
              <a:t>Note: If you remarried, you need to make a request to provide a federal survivor’s benefit for your new </a:t>
            </a:r>
          </a:p>
          <a:p>
            <a:pPr marL="0" marR="0" indent="0" algn="l">
              <a:lnSpc>
                <a:spcPts val="1200"/>
              </a:lnSpc>
              <a:spcBef>
                <a:spcPts val="145"/>
              </a:spcBef>
              <a:spcAft>
                <a:spcPts val="0"/>
              </a:spcAft>
            </a:pPr>
            <a:r>
              <a:rPr lang="en-US" sz="1050" spc="0">
                <a:solidFill>
                  <a:srgbClr val="000000"/>
                </a:solidFill>
                <a:latin typeface="Georgia" pitchFamily="1" panose="02020603050405020304"/>
              </a:rPr>
              <a:t>spouse within two years of the marriage (previously, it was within one year of the marriage).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MILITARY SERVICE AND RETIREMENT </a:t>
            </a:r>
          </a:p>
          <a:p>
            <a:pPr marL="0" marR="0" indent="0" algn="l">
              <a:lnSpc>
                <a:spcPts val="1200"/>
              </a:lnSpc>
              <a:spcBef>
                <a:spcPts val="805"/>
              </a:spcBef>
              <a:spcAft>
                <a:spcPts val="0"/>
              </a:spcAft>
              <a:tabLst>
                <a:tab algn="l" pos="2834640"/>
                <a:tab algn="r" pos="6400800"/>
              </a:tabLst>
            </a:pPr>
            <a:r>
              <a:rPr lang="en-US" sz="1050" spc="0">
                <a:solidFill>
                  <a:srgbClr val="000000"/>
                </a:solidFill>
                <a:latin typeface="Georgia" pitchFamily="1" panose="02020603050405020304"/>
              </a:rPr>
              <a:t>Branch of Service: </a:t>
            </a:r>
            <a:r>
              <a:rPr lang="en-US" sz="1050" spc="0">
                <a:solidFill>
                  <a:srgbClr val="000000"/>
                </a:solidFill>
                <a:latin typeface="Georgia" pitchFamily="1" panose="02020603050405020304"/>
              </a:rPr>
              <a:t> Service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Period(s) of Service: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Location of service discharge papers (DD-214, DD-215):  </a:t>
            </a:r>
            <a:r>
              <a:rPr lang="en-US" sz="100" spc="0">
                <a:solidFill>
                  <a:srgbClr val="000000"/>
                </a:solidFill>
                <a:latin typeface="Georgia" pitchFamily="1" panose="02020603050405020304"/>
              </a:rPr>
              <a:t> </a:t>
            </a:r>
          </a:p>
          <a:p>
            <a:pPr marL="0" marR="228600" indent="0" algn="l">
              <a:lnSpc>
                <a:spcPts val="1500"/>
              </a:lnSpc>
              <a:spcBef>
                <a:spcPts val="0"/>
              </a:spcBef>
              <a:spcAft>
                <a:spcPts val="0"/>
              </a:spcAft>
            </a:pPr>
            <a:r>
              <a:rPr lang="en-US" sz="1100" spc="-5">
                <a:solidFill>
                  <a:srgbClr val="000000"/>
                </a:solidFill>
                <a:latin typeface="Georgia" pitchFamily="1" panose="02020603050405020304"/>
              </a:rPr>
              <a:t>If you receive active duty and/or reserve duty retirement pay, enter the branch of service and service number under which the retired pay is made, benefit amount and address of the paying office: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Monthly Amount:  </a:t>
            </a:r>
            <a:r>
              <a:rPr lang="en-US" sz="100" spc="0">
                <a:solidFill>
                  <a:srgbClr val="000000"/>
                </a:solidFill>
                <a:latin typeface="Georgia" pitchFamily="1" panose="02020603050405020304"/>
              </a:rPr>
              <a:t> </a:t>
            </a:r>
          </a:p>
          <a:p>
            <a:pPr marL="0" marR="0" indent="0" algn="l">
              <a:lnSpc>
                <a:spcPts val="1200"/>
              </a:lnSpc>
              <a:spcBef>
                <a:spcPts val="835"/>
              </a:spcBef>
              <a:spcAft>
                <a:spcPts val="0"/>
              </a:spcAft>
              <a:tabLst>
                <a:tab algn="l" pos="2834640"/>
                <a:tab algn="r" pos="6400800"/>
              </a:tabLst>
            </a:pPr>
            <a:r>
              <a:rPr lang="en-US" sz="1050" spc="0">
                <a:solidFill>
                  <a:srgbClr val="000000"/>
                </a:solidFill>
                <a:latin typeface="Georgia" pitchFamily="1" panose="02020603050405020304"/>
              </a:rPr>
              <a:t>Branch of Service: </a:t>
            </a:r>
            <a:r>
              <a:rPr lang="en-US" sz="1050" spc="0">
                <a:solidFill>
                  <a:srgbClr val="000000"/>
                </a:solidFill>
                <a:latin typeface="Georgia" pitchFamily="1" panose="02020603050405020304"/>
              </a:rPr>
              <a:t> Service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of Paying Office:  </a:t>
            </a:r>
            <a:r>
              <a:rPr lang="en-US" sz="100" spc="0">
                <a:solidFill>
                  <a:srgbClr val="000000"/>
                </a:solidFill>
                <a:latin typeface="Georgia" pitchFamily="1" panose="02020603050405020304"/>
              </a:rPr>
              <a:t> </a:t>
            </a:r>
          </a:p>
          <a:p>
            <a:pPr marL="0" marR="274320" indent="0" algn="l">
              <a:lnSpc>
                <a:spcPts val="1300"/>
              </a:lnSpc>
              <a:spcBef>
                <a:spcPts val="1515"/>
              </a:spcBef>
              <a:spcAft>
                <a:spcPts val="0"/>
              </a:spcAft>
            </a:pPr>
            <a:r>
              <a:rPr lang="en-US" sz="1050" spc="0">
                <a:solidFill>
                  <a:srgbClr val="000000"/>
                </a:solidFill>
                <a:latin typeface="Georgia" pitchFamily="1" panose="02020603050405020304"/>
              </a:rPr>
              <a:t>If your military retirement pay is paid by direct deposit,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445"/>
              </a:spcBef>
              <a:spcAft>
                <a:spcPts val="0"/>
              </a:spcAft>
            </a:pPr>
            <a:r>
              <a:rPr lang="en-US" sz="1050" spc="0">
                <a:solidFill>
                  <a:srgbClr val="000000"/>
                </a:solidFill>
                <a:latin typeface="Georgia" pitchFamily="1" panose="02020603050405020304"/>
              </a:rPr>
              <a:t>If you are a retiree, did you set up a Survivor Benefit Plan for your surviving spouse? If yes, what is the bene-</a:t>
            </a:r>
            <a:r>
              <a:rPr lang="en-US" sz="10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fit level or base amount that you elected?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VETERANS BENEFITS </a:t>
            </a:r>
          </a:p>
          <a:p>
            <a:pPr marL="0" marR="0" indent="0" algn="l">
              <a:lnSpc>
                <a:spcPts val="1200"/>
              </a:lnSpc>
              <a:spcBef>
                <a:spcPts val="85"/>
              </a:spcBef>
              <a:spcAft>
                <a:spcPts val="0"/>
              </a:spcAft>
            </a:pPr>
            <a:r>
              <a:rPr lang="en-US" sz="1050" spc="0">
                <a:solidFill>
                  <a:srgbClr val="000000"/>
                </a:solidFill>
                <a:latin typeface="Georgia" pitchFamily="1" panose="02020603050405020304"/>
              </a:rPr>
              <a:t>Are you receiving disability compensation or pension from the Department of Veterans Affairs? If yes, </a:t>
            </a:r>
          </a:p>
          <a:p>
            <a:pPr marL="0" marR="0" indent="0" algn="l">
              <a:lnSpc>
                <a:spcPts val="1200"/>
              </a:lnSpc>
              <a:spcBef>
                <a:spcPts val="145"/>
              </a:spcBef>
              <a:spcAft>
                <a:spcPts val="1605"/>
              </a:spcAft>
            </a:pPr>
            <a:r>
              <a:rPr lang="en-US" sz="1050" spc="0">
                <a:solidFill>
                  <a:srgbClr val="000000"/>
                </a:solidFill>
                <a:latin typeface="Georgia" pitchFamily="1" panose="02020603050405020304"/>
              </a:rPr>
              <a:t>provide details and your VA claim number: </a:t>
            </a:r>
          </a:p>
        </p:txBody>
      </p:sp>
      <p:sp>
        <p:nvSpPr>
          <p:cNvPr id="4" name=""/>
          <p:cNvSpPr/>
          <p:nvPr>
            <p:ph type="body" idx="10"/>
          </p:nvPr>
        </p:nvSpPr>
        <p:spPr>
          <a:xfrm>
            <a:off x="675005" y="8578215"/>
            <a:ext cx="6413500" cy="953135"/>
          </a:xfrm>
          <a:prstGeom prst="rect">
            <a:avLst/>
          </a:prstGeom>
          <a:noFill/>
          <a:ln w="0" cmpd="sng">
            <a:noFill/>
            <a:prstDash val="solid"/>
          </a:ln>
        </p:spPr>
        <p:txBody>
          <a:bodyPr vert="horz" lIns="0" tIns="562610" rIns="0" bIns="0" anchor="t"/>
          <a:lstStyle/>
          <a:p>
            <a:pPr marL="0" marR="0" indent="0" algn="l">
              <a:lnSpc>
                <a:spcPts val="1200"/>
              </a:lnSpc>
              <a:spcAft>
                <a:spcPts val="1890"/>
              </a:spcAft>
            </a:pPr>
            <a:r>
              <a:rPr lang="en-US" sz="1050" spc="0">
                <a:solidFill>
                  <a:srgbClr val="000000"/>
                </a:solidFill>
                <a:latin typeface="Georgia" pitchFamily="1" panose="02020603050405020304"/>
              </a:rPr>
              <a:t>Provide the phone number of the VA Regional Office nearest you: </a:t>
            </a:r>
          </a:p>
        </p:txBody>
      </p:sp>
    </p:spTree>
  </p:cSld>
  <p:clrMapOvr>
    <a:masterClrMapping/>
  </p:clrMapOvr>
</p:sldLayout>
</file>

<file path=ppt/slideLayouts/slideLayout7.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7">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3616325"/>
          </a:xfrm>
          <a:prstGeom prst="rect">
            <a:avLst/>
          </a:prstGeom>
          <a:noFill/>
          <a:ln w="0" cmpd="sng">
            <a:noFill/>
            <a:prstDash val="solid"/>
          </a:ln>
        </p:spPr>
        <p:txBody>
          <a:bodyPr vert="horz" lIns="0" tIns="6985" rIns="0" bIns="0" anchor="t"/>
          <a:lstStyle/>
          <a:p>
            <a:pPr marL="0" marR="0" indent="0" algn="l">
              <a:lnSpc>
                <a:spcPts val="1400"/>
              </a:lnSpc>
              <a:spcAft>
                <a:spcPts val="0"/>
              </a:spcAft>
            </a:pPr>
            <a:r>
              <a:rPr lang="en-US" sz="1200" b="1" spc="0">
                <a:solidFill>
                  <a:srgbClr val="000000"/>
                </a:solidFill>
                <a:latin typeface="Arial" pitchFamily="2" panose="02020603050405020304"/>
              </a:rPr>
              <a:t>SOCIAL SECURITY BENEFITS </a:t>
            </a:r>
          </a:p>
          <a:p>
            <a:pPr marL="0" marR="0" indent="0" algn="l">
              <a:lnSpc>
                <a:spcPts val="1800"/>
              </a:lnSpc>
              <a:spcBef>
                <a:spcPts val="0"/>
              </a:spcBef>
              <a:spcAft>
                <a:spcPts val="0"/>
              </a:spcAft>
              <a:tabLst>
                <a:tab algn="l" pos="3383280"/>
              </a:tabLst>
            </a:pPr>
            <a:r>
              <a:rPr lang="en-US" sz="1050" spc="0">
                <a:solidFill>
                  <a:srgbClr val="000000"/>
                </a:solidFill>
                <a:latin typeface="Georgia" pitchFamily="1" panose="02020603050405020304"/>
              </a:rPr>
              <a:t>Social Security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Do you receive Social Security payments? </a:t>
            </a:r>
            <a:r>
              <a:rPr lang="en-US" sz="1400" spc="0">
                <a:solidFill>
                  <a:srgbClr val="000000"/>
                </a:solidFill>
                <a:latin typeface="Verdana" pitchFamily="2" panose="02020603050405020304"/>
              </a:rPr>
              <a:t>0 </a:t>
            </a:r>
            <a:r>
              <a:rPr lang="en-US" sz="1100" spc="0">
                <a:solidFill>
                  <a:srgbClr val="000000"/>
                </a:solidFill>
                <a:latin typeface="Georgia" pitchFamily="1" panose="02020603050405020304"/>
              </a:rPr>
              <a:t>Yes </a:t>
            </a:r>
            <a:r>
              <a:rPr lang="en-US" sz="1400" spc="0">
                <a:solidFill>
                  <a:srgbClr val="000000"/>
                </a:solidFill>
                <a:latin typeface="Verdana" pitchFamily="2" panose="02020603050405020304"/>
              </a:rPr>
              <a:t>0 </a:t>
            </a:r>
            <a:r>
              <a:rPr lang="en-US" sz="1100" spc="0">
                <a:solidFill>
                  <a:srgbClr val="000000"/>
                </a:solidFill>
                <a:latin typeface="Georgia" pitchFamily="1" panose="02020603050405020304"/>
              </a:rPr>
              <a:t>No </a:t>
            </a:r>
          </a:p>
          <a:p>
            <a:pPr marL="0" marR="0" indent="0" algn="l">
              <a:lnSpc>
                <a:spcPts val="1200"/>
              </a:lnSpc>
              <a:spcBef>
                <a:spcPts val="590"/>
              </a:spcBef>
              <a:spcAft>
                <a:spcPts val="0"/>
              </a:spcAft>
              <a:tabLst>
                <a:tab algn="l" pos="3383280"/>
              </a:tabLst>
            </a:pPr>
            <a:r>
              <a:rPr lang="en-US" sz="1050" spc="-5">
                <a:solidFill>
                  <a:srgbClr val="000000"/>
                </a:solidFill>
                <a:latin typeface="Georgia" pitchFamily="1" panose="02020603050405020304"/>
              </a:rPr>
              <a:t>Monthly Benefit Amount: </a:t>
            </a:r>
            <a:r>
              <a:rPr lang="en-US" sz="100" spc="-5">
                <a:solidFill>
                  <a:srgbClr val="000000"/>
                </a:solidFill>
                <a:latin typeface="Georgia" pitchFamily="1" panose="02020603050405020304"/>
              </a:rPr>
              <a:t> </a:t>
            </a:r>
          </a:p>
          <a:p>
            <a:pPr marL="0" marR="274320" indent="0" algn="l">
              <a:lnSpc>
                <a:spcPts val="1300"/>
              </a:lnSpc>
              <a:spcBef>
                <a:spcPts val="1485"/>
              </a:spcBef>
              <a:spcAft>
                <a:spcPts val="0"/>
              </a:spcAft>
            </a:pPr>
            <a:r>
              <a:rPr lang="en-US" sz="1050" spc="-10">
                <a:solidFill>
                  <a:srgbClr val="000000"/>
                </a:solidFill>
                <a:latin typeface="Georgia" pitchFamily="1" panose="02020603050405020304"/>
              </a:rPr>
              <a:t>If payment is made by direct deposit to a bank or financial institution,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2400"/>
              </a:lnSpc>
              <a:spcBef>
                <a:spcPts val="0"/>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200" b="1" spc="0">
                <a:solidFill>
                  <a:srgbClr val="000000"/>
                </a:solidFill>
                <a:latin typeface="Arial" pitchFamily="2" panose="02020603050405020304"/>
              </a:rPr>
              <a:t>OTHER RETIREMENT INCOME SOURCES </a:t>
            </a:r>
          </a:p>
          <a:p>
            <a:pPr marL="0" marR="0" indent="0" algn="l">
              <a:lnSpc>
                <a:spcPts val="1400"/>
              </a:lnSpc>
              <a:spcBef>
                <a:spcPts val="1620"/>
              </a:spcBef>
              <a:spcAft>
                <a:spcPts val="0"/>
              </a:spcAft>
            </a:pPr>
            <a:r>
              <a:rPr lang="en-US" sz="1200" b="1" spc="0">
                <a:solidFill>
                  <a:srgbClr val="000000"/>
                </a:solidFill>
                <a:latin typeface="Arial" pitchFamily="2" panose="02020603050405020304"/>
              </a:rPr>
              <a:t>Thrift Savings Plan (TSP) </a:t>
            </a:r>
          </a:p>
          <a:p>
            <a:pPr marL="0" marR="0" indent="0" algn="l">
              <a:lnSpc>
                <a:spcPts val="1200"/>
              </a:lnSpc>
              <a:spcBef>
                <a:spcPts val="240"/>
              </a:spcBef>
              <a:spcAft>
                <a:spcPts val="1605"/>
              </a:spcAft>
            </a:pPr>
            <a:r>
              <a:rPr lang="en-US" sz="1100" spc="0">
                <a:solidFill>
                  <a:srgbClr val="000000"/>
                </a:solidFill>
                <a:latin typeface="Georgia" pitchFamily="1" panose="02020603050405020304"/>
              </a:rPr>
              <a:t>Do you have a TSP account? If yes, provide your account number and TSP contact information: </a:t>
            </a:r>
          </a:p>
        </p:txBody>
      </p:sp>
      <p:sp>
        <p:nvSpPr>
          <p:cNvPr id="4" name=""/>
          <p:cNvSpPr/>
          <p:nvPr>
            <p:ph type="body" idx="10"/>
          </p:nvPr>
        </p:nvSpPr>
        <p:spPr>
          <a:xfrm>
            <a:off x="652145" y="4060825"/>
            <a:ext cx="6413500" cy="5464810"/>
          </a:xfrm>
          <a:prstGeom prst="rect">
            <a:avLst/>
          </a:prstGeom>
          <a:noFill/>
          <a:ln w="0" cmpd="sng">
            <a:noFill/>
            <a:prstDash val="solid"/>
          </a:ln>
        </p:spPr>
        <p:txBody>
          <a:bodyPr vert="horz" lIns="0" tIns="334010"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Provide user ID and password for online access: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beneficiary(ies) of your TSP account: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20">
                <a:solidFill>
                  <a:srgbClr val="000000"/>
                </a:solidFill>
                <a:latin typeface="Arial" pitchFamily="2" panose="02020603050405020304"/>
              </a:rPr>
              <a:t>IRAs </a:t>
            </a:r>
          </a:p>
          <a:p>
            <a:pPr marL="0" marR="0" indent="0" algn="l">
              <a:lnSpc>
                <a:spcPts val="1200"/>
              </a:lnSpc>
              <a:spcBef>
                <a:spcPts val="75"/>
              </a:spcBef>
              <a:spcAft>
                <a:spcPts val="0"/>
              </a:spcAft>
            </a:pPr>
            <a:r>
              <a:rPr lang="en-US" sz="1050" spc="0">
                <a:solidFill>
                  <a:srgbClr val="000000"/>
                </a:solidFill>
                <a:latin typeface="Georgia" pitchFamily="1" panose="02020603050405020304"/>
              </a:rPr>
              <a:t>List the type of IRA: Traditional, Roth, SEP (Simplified Employee Pension Plan) IRA, Rollover, SIMPLE </a:t>
            </a:r>
          </a:p>
          <a:p>
            <a:pPr marL="0" marR="0" indent="0" algn="l">
              <a:lnSpc>
                <a:spcPts val="1200"/>
              </a:lnSpc>
              <a:spcBef>
                <a:spcPts val="165"/>
              </a:spcBef>
              <a:spcAft>
                <a:spcPts val="0"/>
              </a:spcAft>
            </a:pPr>
            <a:r>
              <a:rPr lang="en-US" sz="1050" spc="0">
                <a:solidFill>
                  <a:srgbClr val="000000"/>
                </a:solidFill>
                <a:latin typeface="Georgia" pitchFamily="1" panose="02020603050405020304"/>
              </a:rPr>
              <a:t>(Savings Incentive Matching Plan for Employees) IRA, Spousal </a:t>
            </a:r>
          </a:p>
          <a:p>
            <a:pPr marL="0" marR="0" indent="137160" algn="l">
              <a:lnSpc>
                <a:spcPts val="1200"/>
              </a:lnSpc>
              <a:spcBef>
                <a:spcPts val="645"/>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Type: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Account Balance:  </a:t>
            </a:r>
            <a:r>
              <a:rPr lang="en-US" sz="1050" spc="0">
                <a:solidFill>
                  <a:srgbClr val="000000"/>
                </a:solidFill>
                <a:latin typeface="Georgia" pitchFamily="1" panose="02020603050405020304"/>
              </a:rPr>
              <a:t> 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865"/>
              </a:spcBef>
              <a:spcAft>
                <a:spcPts val="0"/>
              </a:spcAft>
              <a:tabLst>
                <a:tab algn="l" pos="2834640"/>
                <a:tab algn="r" pos="6400800"/>
              </a:tabLst>
            </a:pPr>
            <a:r>
              <a:rPr lang="en-US" sz="1050" spc="0">
                <a:solidFill>
                  <a:srgbClr val="000000"/>
                </a:solidFill>
                <a:latin typeface="Georgia" pitchFamily="1" panose="02020603050405020304"/>
              </a:rPr>
              <a:t>Primary Beneficiary:  </a:t>
            </a:r>
            <a:r>
              <a:rPr lang="en-US" sz="1050" spc="0">
                <a:solidFill>
                  <a:srgbClr val="000000"/>
                </a:solidFill>
                <a:latin typeface="Georgia" pitchFamily="1" panose="02020603050405020304"/>
              </a:rPr>
              <a:t>Contingent: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a:p>
            <a:pPr marL="0" marR="0" indent="137160" algn="l">
              <a:lnSpc>
                <a:spcPts val="1200"/>
              </a:lnSpc>
              <a:spcBef>
                <a:spcPts val="645"/>
              </a:spcBef>
              <a:spcAft>
                <a:spcPts val="0"/>
              </a:spcAft>
              <a:buFont typeface="Georgia"/>
              <a:buAutoNum type="arabicPeriod"/>
              <a:tabLst>
                <a:tab algn="r" pos="6400800"/>
              </a:tabLst>
            </a:pPr>
            <a:r>
              <a:rPr lang="en-US" sz="1050" spc="0">
                <a:solidFill>
                  <a:srgbClr val="000000"/>
                </a:solidFill>
                <a:latin typeface="Georgia" pitchFamily="1" panose="02020603050405020304"/>
              </a:rPr>
              <a:t>Type: </a:t>
            </a:r>
          </a:p>
          <a:p>
            <a:pPr marL="0" marR="0" indent="0" algn="l">
              <a:lnSpc>
                <a:spcPts val="1200"/>
              </a:lnSpc>
              <a:spcBef>
                <a:spcPts val="840"/>
              </a:spcBef>
              <a:spcAft>
                <a:spcPts val="0"/>
              </a:spcAft>
              <a:tabLst>
                <a:tab algn="l" pos="2788920"/>
                <a:tab algn="r" pos="6400800"/>
              </a:tabLst>
            </a:pPr>
            <a:r>
              <a:rPr lang="en-US" sz="1050" spc="0">
                <a:solidFill>
                  <a:srgbClr val="000000"/>
                </a:solidFill>
                <a:latin typeface="Georgia" pitchFamily="1" panose="02020603050405020304"/>
              </a:rPr>
              <a:t>Account Balance:  </a:t>
            </a: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865"/>
              </a:spcBef>
              <a:spcAft>
                <a:spcPts val="0"/>
              </a:spcAft>
              <a:tabLst>
                <a:tab algn="l" pos="2834640"/>
              </a:tabLst>
            </a:pPr>
            <a:r>
              <a:rPr lang="en-US" sz="1050" spc="-15">
                <a:solidFill>
                  <a:srgbClr val="000000"/>
                </a:solidFill>
                <a:latin typeface="Georgia" pitchFamily="1" panose="02020603050405020304"/>
              </a:rPr>
              <a:t>Primary Beneficiary:  </a:t>
            </a:r>
            <a:r>
              <a:rPr lang="en-US" sz="1050" spc="-15">
                <a:solidFill>
                  <a:srgbClr val="000000"/>
                </a:solidFill>
                <a:latin typeface="Georgia" pitchFamily="1" panose="02020603050405020304"/>
              </a:rPr>
              <a:t>Contingent: </a:t>
            </a:r>
          </a:p>
          <a:p>
            <a:pPr marL="0" marR="0" indent="0" algn="l">
              <a:lnSpc>
                <a:spcPts val="1200"/>
              </a:lnSpc>
              <a:spcBef>
                <a:spcPts val="645"/>
              </a:spcBef>
              <a:spcAft>
                <a:spcPts val="1775"/>
              </a:spcAft>
              <a:tabLst>
                <a:tab algn="l" pos="352044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p:txBody>
      </p:sp>
    </p:spTree>
  </p:cSld>
  <p:clrMapOvr>
    <a:masterClrMapping/>
  </p:clrMapOvr>
</p:sldLayout>
</file>

<file path=ppt/slideLayouts/slideLayout8.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8">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152273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5">
                <a:solidFill>
                  <a:srgbClr val="000000"/>
                </a:solidFill>
                <a:latin typeface="Arial" pitchFamily="2" panose="02020603050405020304"/>
              </a:rPr>
              <a:t>Annuities </a:t>
            </a:r>
          </a:p>
          <a:p>
            <a:pPr marL="0" marR="0" indent="182880" algn="l">
              <a:lnSpc>
                <a:spcPts val="1200"/>
              </a:lnSpc>
              <a:spcBef>
                <a:spcPts val="580"/>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Annuity Company Name:  </a:t>
            </a:r>
          </a:p>
          <a:p>
            <a:pPr marL="0" marR="0" indent="0" algn="l">
              <a:lnSpc>
                <a:spcPts val="1200"/>
              </a:lnSpc>
              <a:spcBef>
                <a:spcPts val="645"/>
              </a:spcBef>
              <a:spcAft>
                <a:spcPts val="0"/>
              </a:spcAft>
              <a:tabLst>
                <a:tab algn="l" pos="2286000"/>
                <a:tab algn="r" pos="6400800"/>
              </a:tabLst>
            </a:pPr>
            <a:r>
              <a:rPr lang="en-US" sz="1050" spc="0">
                <a:solidFill>
                  <a:srgbClr val="000000"/>
                </a:solidFill>
                <a:latin typeface="Georgia" pitchFamily="1" panose="02020603050405020304"/>
              </a:rPr>
              <a:t>Account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Contract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Type of Annuity: </a:t>
            </a:r>
            <a:r>
              <a:rPr lang="en-US" sz="100" spc="0">
                <a:solidFill>
                  <a:srgbClr val="000000"/>
                </a:solidFill>
                <a:latin typeface="Georgia" pitchFamily="1" panose="02020603050405020304"/>
              </a:rPr>
              <a:t> </a:t>
            </a:r>
          </a:p>
          <a:p>
            <a:pPr marL="0" marR="0" indent="0" algn="l">
              <a:lnSpc>
                <a:spcPts val="1200"/>
              </a:lnSpc>
              <a:spcBef>
                <a:spcPts val="645"/>
              </a:spcBef>
              <a:spcAft>
                <a:spcPts val="1610"/>
              </a:spcAft>
              <a:tabLst>
                <a:tab algn="r" pos="6400800"/>
              </a:tabLst>
            </a:pPr>
            <a:r>
              <a:rPr lang="en-US" sz="1050" spc="0">
                <a:solidFill>
                  <a:srgbClr val="000000"/>
                </a:solidFill>
                <a:latin typeface="Georgia" pitchFamily="1" panose="02020603050405020304"/>
              </a:rPr>
              <a:t>Beneficiary(ies):  </a:t>
            </a:r>
            <a:r>
              <a:rPr lang="en-US" sz="100" spc="0">
                <a:solidFill>
                  <a:srgbClr val="000000"/>
                </a:solidFill>
                <a:latin typeface="Georgia" pitchFamily="1" panose="02020603050405020304"/>
              </a:rPr>
              <a:t> </a:t>
            </a:r>
          </a:p>
        </p:txBody>
      </p:sp>
      <p:sp>
        <p:nvSpPr>
          <p:cNvPr id="4" name=""/>
          <p:cNvSpPr/>
          <p:nvPr>
            <p:ph type="body" idx="10"/>
          </p:nvPr>
        </p:nvSpPr>
        <p:spPr>
          <a:xfrm>
            <a:off x="652145" y="1967230"/>
            <a:ext cx="6413500" cy="2245995"/>
          </a:xfrm>
          <a:prstGeom prst="rect">
            <a:avLst/>
          </a:prstGeom>
          <a:noFill/>
          <a:ln w="0" cmpd="sng">
            <a:noFill/>
            <a:prstDash val="solid"/>
          </a:ln>
        </p:spPr>
        <p:txBody>
          <a:bodyPr vert="horz" lIns="0" tIns="104775" rIns="0" bIns="0" anchor="t"/>
          <a:lstStyle/>
          <a:p>
            <a:pPr marL="0" marR="0" indent="0" algn="just">
              <a:lnSpc>
                <a:spcPts val="1200"/>
              </a:lnSpc>
              <a:spcAft>
                <a:spcPts val="0"/>
              </a:spcAft>
              <a:tabLst>
                <a:tab algn="r" pos="6400800"/>
              </a:tabLst>
            </a:pPr>
            <a:r>
              <a:rPr lang="en-US" sz="1050" spc="0">
                <a:solidFill>
                  <a:srgbClr val="000000"/>
                </a:solidFill>
                <a:latin typeface="Georgia" pitchFamily="1" panose="02020603050405020304"/>
              </a:rPr>
              <a:t>Representative Name: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Policy:  </a:t>
            </a:r>
            <a:r>
              <a:rPr lang="en-US" sz="100" spc="0">
                <a:solidFill>
                  <a:srgbClr val="000000"/>
                </a:solidFill>
                <a:latin typeface="Georgia" pitchFamily="1" panose="02020603050405020304"/>
              </a:rPr>
              <a:t> </a:t>
            </a:r>
          </a:p>
          <a:p>
            <a:pPr marL="0" marR="0" indent="182880" algn="just">
              <a:lnSpc>
                <a:spcPts val="1200"/>
              </a:lnSpc>
              <a:spcBef>
                <a:spcPts val="2135"/>
              </a:spcBef>
              <a:spcAft>
                <a:spcPts val="0"/>
              </a:spcAft>
              <a:buFont typeface="Georgia"/>
              <a:buAutoNum type="arabicPeriod"/>
              <a:tabLst>
                <a:tab algn="r" pos="6400800"/>
              </a:tabLst>
            </a:pPr>
            <a:r>
              <a:rPr lang="en-US" sz="1050" spc="0">
                <a:solidFill>
                  <a:srgbClr val="000000"/>
                </a:solidFill>
                <a:latin typeface="Georgia" pitchFamily="1" panose="02020603050405020304"/>
              </a:rPr>
              <a:t>Annuity Company Name:  </a:t>
            </a:r>
          </a:p>
          <a:p>
            <a:pPr marL="0" marR="0" indent="0" algn="just">
              <a:lnSpc>
                <a:spcPts val="1200"/>
              </a:lnSpc>
              <a:spcBef>
                <a:spcPts val="645"/>
              </a:spcBef>
              <a:spcAft>
                <a:spcPts val="0"/>
              </a:spcAft>
              <a:tabLst>
                <a:tab algn="l" pos="2286000"/>
                <a:tab algn="r" pos="6400800"/>
              </a:tabLst>
            </a:pPr>
            <a:r>
              <a:rPr lang="en-US" sz="1050" spc="0">
                <a:solidFill>
                  <a:srgbClr val="000000"/>
                </a:solidFill>
                <a:latin typeface="Georgia" pitchFamily="1" panose="02020603050405020304"/>
              </a:rPr>
              <a:t>Account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Contract Number: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Type of Annuity: </a:t>
            </a:r>
            <a:r>
              <a:rPr lang="en-US" sz="100" spc="0">
                <a:solidFill>
                  <a:srgbClr val="000000"/>
                </a:solidFill>
                <a:latin typeface="Georgia" pitchFamily="1" panose="02020603050405020304"/>
              </a:rPr>
              <a:t> </a:t>
            </a:r>
          </a:p>
          <a:p>
            <a:pPr marL="0" marR="0" indent="0" algn="just">
              <a:lnSpc>
                <a:spcPts val="1200"/>
              </a:lnSpc>
              <a:spcBef>
                <a:spcPts val="645"/>
              </a:spcBef>
              <a:spcAft>
                <a:spcPts val="1560"/>
              </a:spcAft>
              <a:tabLst>
                <a:tab algn="r" pos="6400800"/>
              </a:tabLst>
            </a:pPr>
            <a:r>
              <a:rPr lang="en-US" sz="1050" spc="0">
                <a:solidFill>
                  <a:srgbClr val="000000"/>
                </a:solidFill>
                <a:latin typeface="Georgia" pitchFamily="1" panose="02020603050405020304"/>
              </a:rPr>
              <a:t>Beneficiary(ies):  </a:t>
            </a:r>
            <a:r>
              <a:rPr lang="en-US" sz="100" spc="0">
                <a:solidFill>
                  <a:srgbClr val="000000"/>
                </a:solidFill>
                <a:latin typeface="Georgia" pitchFamily="1" panose="02020603050405020304"/>
              </a:rPr>
              <a:t> </a:t>
            </a:r>
          </a:p>
        </p:txBody>
      </p:sp>
      <p:sp>
        <p:nvSpPr>
          <p:cNvPr id="5" name=""/>
          <p:cNvSpPr/>
          <p:nvPr>
            <p:ph type="body" idx="10"/>
          </p:nvPr>
        </p:nvSpPr>
        <p:spPr>
          <a:xfrm>
            <a:off x="652145" y="4213225"/>
            <a:ext cx="6413500" cy="5309870"/>
          </a:xfrm>
          <a:prstGeom prst="rect">
            <a:avLst/>
          </a:prstGeom>
          <a:noFill/>
          <a:ln w="0" cmpd="sng">
            <a:noFill/>
            <a:prstDash val="solid"/>
          </a:ln>
        </p:spPr>
        <p:txBody>
          <a:bodyPr vert="horz" lIns="0" tIns="105410"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Representative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Policy:  </a:t>
            </a:r>
            <a:r>
              <a:rPr lang="en-US" sz="100" spc="0">
                <a:solidFill>
                  <a:srgbClr val="000000"/>
                </a:solidFill>
                <a:latin typeface="Georgia" pitchFamily="1" panose="02020603050405020304"/>
              </a:rPr>
              <a:t> </a:t>
            </a:r>
          </a:p>
          <a:p>
            <a:pPr marL="0" marR="0" indent="0" algn="l">
              <a:lnSpc>
                <a:spcPts val="1400"/>
              </a:lnSpc>
              <a:spcBef>
                <a:spcPts val="1680"/>
              </a:spcBef>
              <a:spcAft>
                <a:spcPts val="0"/>
              </a:spcAft>
            </a:pPr>
            <a:r>
              <a:rPr lang="en-US" sz="1250" b="1" spc="-5">
                <a:solidFill>
                  <a:srgbClr val="000000"/>
                </a:solidFill>
                <a:latin typeface="Arial" pitchFamily="2" panose="02020603050405020304"/>
              </a:rPr>
              <a:t>Other Retirement Plans </a:t>
            </a:r>
          </a:p>
          <a:p>
            <a:pPr marL="0" marR="0" indent="182880" algn="l">
              <a:lnSpc>
                <a:spcPts val="1200"/>
              </a:lnSpc>
              <a:spcBef>
                <a:spcPts val="550"/>
              </a:spcBef>
              <a:spcAft>
                <a:spcPts val="0"/>
              </a:spcAft>
              <a:buFont typeface="Georgia"/>
              <a:buAutoNum startAt="1" type="arabicPeriod"/>
            </a:pPr>
            <a:r>
              <a:rPr lang="en-US" sz="1100" spc="-15">
                <a:solidFill>
                  <a:srgbClr val="000000"/>
                </a:solidFill>
                <a:latin typeface="Georgia" pitchFamily="1" panose="02020603050405020304"/>
              </a:rPr>
              <a:t>Type of Plan: </a:t>
            </a:r>
          </a:p>
          <a:p>
            <a:pPr marL="0" marR="0" indent="0" algn="l">
              <a:lnSpc>
                <a:spcPts val="1400"/>
              </a:lnSpc>
              <a:spcBef>
                <a:spcPts val="525"/>
              </a:spcBef>
              <a:spcAft>
                <a:spcPts val="0"/>
              </a:spcAft>
            </a:pP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401(k)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Profit-Sharing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ESOP (Employee Stock Ownership Plan)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Pension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Other </a:t>
            </a:r>
          </a:p>
          <a:p>
            <a:pPr marL="0" marR="0" indent="0" algn="l">
              <a:lnSpc>
                <a:spcPts val="1200"/>
              </a:lnSpc>
              <a:spcBef>
                <a:spcPts val="55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Employer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Plan Sponsor Name: Same as Employer or: </a:t>
            </a:r>
            <a:r>
              <a:rPr lang="en-US" sz="100" spc="0">
                <a:solidFill>
                  <a:srgbClr val="000000"/>
                </a:solidFill>
                <a:latin typeface="Georgia" pitchFamily="1" panose="02020603050405020304"/>
              </a:rPr>
              <a:t> </a:t>
            </a:r>
          </a:p>
          <a:p>
            <a:pPr marL="0" marR="0" indent="0" algn="l">
              <a:lnSpc>
                <a:spcPts val="1200"/>
              </a:lnSpc>
              <a:spcBef>
                <a:spcPts val="86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Customer Service 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Beneficiary:  </a:t>
            </a:r>
            <a:r>
              <a:rPr lang="en-US" sz="1050" spc="0">
                <a:solidFill>
                  <a:srgbClr val="000000"/>
                </a:solidFill>
                <a:latin typeface="Georgia" pitchFamily="1" panose="02020603050405020304"/>
              </a:rPr>
              <a:t>Contingent: </a:t>
            </a:r>
          </a:p>
          <a:p>
            <a:pPr marL="0" marR="0" indent="182880" algn="l">
              <a:lnSpc>
                <a:spcPts val="1200"/>
              </a:lnSpc>
              <a:spcBef>
                <a:spcPts val="2415"/>
              </a:spcBef>
              <a:spcAft>
                <a:spcPts val="0"/>
              </a:spcAft>
              <a:buFont typeface="Georgia"/>
              <a:buAutoNum type="arabicPeriod"/>
            </a:pPr>
            <a:r>
              <a:rPr lang="en-US" sz="1100" spc="-5">
                <a:solidFill>
                  <a:srgbClr val="000000"/>
                </a:solidFill>
                <a:latin typeface="Georgia" pitchFamily="1" panose="02020603050405020304"/>
              </a:rPr>
              <a:t>Type of Plan: </a:t>
            </a:r>
          </a:p>
          <a:p>
            <a:pPr marL="0" marR="0" indent="0" algn="l">
              <a:lnSpc>
                <a:spcPts val="1400"/>
              </a:lnSpc>
              <a:spcBef>
                <a:spcPts val="525"/>
              </a:spcBef>
              <a:spcAft>
                <a:spcPts val="0"/>
              </a:spcAft>
            </a:pP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401(k)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Profit-Sharing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ESOP (Employee Stock Ownership Plan)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Pension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Other </a:t>
            </a:r>
          </a:p>
          <a:p>
            <a:pPr marL="0" marR="0" indent="0" algn="l">
              <a:lnSpc>
                <a:spcPts val="1200"/>
              </a:lnSpc>
              <a:spcBef>
                <a:spcPts val="55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Employer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Plan Sponsor Name: Same as Employer or: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Customer Service 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2180"/>
              </a:spcAft>
              <a:tabLst>
                <a:tab algn="r" pos="3520440"/>
              </a:tabLst>
            </a:pPr>
            <a:r>
              <a:rPr lang="en-US" sz="1050" spc="0">
                <a:solidFill>
                  <a:srgbClr val="000000"/>
                </a:solidFill>
                <a:latin typeface="Georgia" pitchFamily="1" panose="02020603050405020304"/>
              </a:rPr>
              <a:t>Beneficiary:  </a:t>
            </a:r>
            <a:r>
              <a:rPr lang="en-US" sz="1050" spc="0">
                <a:solidFill>
                  <a:srgbClr val="000000"/>
                </a:solidFill>
                <a:latin typeface="Georgia" pitchFamily="1" panose="02020603050405020304"/>
              </a:rPr>
              <a:t>Contingent: </a:t>
            </a:r>
          </a:p>
        </p:txBody>
      </p:sp>
    </p:spTree>
  </p:cSld>
  <p:clrMapOvr>
    <a:masterClrMapping/>
  </p:clrMapOvr>
</p:sldLayout>
</file>

<file path=ppt/slideLayouts/slideLayout9.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9">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61670" y="457200"/>
            <a:ext cx="6413500" cy="487680"/>
          </a:xfrm>
          <a:prstGeom prst="rect">
            <a:avLst/>
          </a:prstGeom>
          <a:noFill/>
          <a:ln w="0" cmpd="sng">
            <a:noFill/>
            <a:prstDash val="solid"/>
          </a:ln>
        </p:spPr>
        <p:txBody>
          <a:bodyPr vert="horz" lIns="0" tIns="7620" rIns="0" bIns="0" anchor="t">
            <a:normAutofit fontScale="90000"/>
          </a:bodyPr>
          <a:lstStyle/>
          <a:p>
            <a:pPr marL="0" marR="0" indent="0" algn="ctr">
              <a:lnSpc>
                <a:spcPts val="2500"/>
              </a:lnSpc>
              <a:spcAft>
                <a:spcPts val="1290"/>
              </a:spcAft>
            </a:pPr>
            <a:r>
              <a:rPr lang="en-US" sz="2150" spc="105">
                <a:solidFill>
                  <a:srgbClr val="000000"/>
                </a:solidFill>
                <a:latin typeface="Times New Roman" pitchFamily="1" panose="02020603050405020304"/>
              </a:rPr>
              <a:t>FINANCIAL INFORMATION </a:t>
            </a:r>
          </a:p>
        </p:txBody>
      </p:sp>
      <p:sp>
        <p:nvSpPr>
          <p:cNvPr id="4" name=""/>
          <p:cNvSpPr/>
          <p:nvPr>
            <p:ph type="body" idx="10"/>
          </p:nvPr>
        </p:nvSpPr>
        <p:spPr>
          <a:xfrm>
            <a:off x="661670" y="944880"/>
            <a:ext cx="6413500" cy="8592185"/>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5">
                <a:solidFill>
                  <a:srgbClr val="000000"/>
                </a:solidFill>
                <a:latin typeface="Arial" pitchFamily="2" panose="02020603050405020304"/>
              </a:rPr>
              <a:t>ADVISERS </a:t>
            </a:r>
          </a:p>
          <a:p>
            <a:pPr marL="0" marR="0" indent="0" algn="l">
              <a:lnSpc>
                <a:spcPts val="1200"/>
              </a:lnSpc>
              <a:spcBef>
                <a:spcPts val="580"/>
              </a:spcBef>
              <a:spcAft>
                <a:spcPts val="0"/>
              </a:spcAft>
              <a:tabLst>
                <a:tab algn="r" pos="6400800"/>
              </a:tabLst>
            </a:pPr>
            <a:r>
              <a:rPr lang="en-US" sz="1050" b="1" spc="0">
                <a:solidFill>
                  <a:srgbClr val="000000"/>
                </a:solidFill>
                <a:latin typeface="Georgia" pitchFamily="1" panose="02020603050405020304"/>
              </a:rPr>
              <a:t>Financial Adviser: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130"/>
              </a:spcBef>
              <a:spcAft>
                <a:spcPts val="0"/>
              </a:spcAft>
              <a:tabLst>
                <a:tab algn="r" pos="6400800"/>
              </a:tabLst>
            </a:pPr>
            <a:r>
              <a:rPr lang="en-US" sz="1050" b="1" spc="0">
                <a:solidFill>
                  <a:srgbClr val="000000"/>
                </a:solidFill>
                <a:latin typeface="Georgia" pitchFamily="1" panose="02020603050405020304"/>
              </a:rPr>
              <a:t>CPA/Accountant: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160"/>
              </a:spcBef>
              <a:spcAft>
                <a:spcPts val="0"/>
              </a:spcAft>
              <a:tabLst>
                <a:tab algn="r" pos="6400800"/>
              </a:tabLst>
            </a:pPr>
            <a:r>
              <a:rPr lang="en-US" sz="1050" b="1" spc="0">
                <a:solidFill>
                  <a:srgbClr val="000000"/>
                </a:solidFill>
                <a:latin typeface="Georgia" pitchFamily="1" panose="02020603050405020304"/>
              </a:rPr>
              <a:t>Stock Broker: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400"/>
              </a:lnSpc>
              <a:spcBef>
                <a:spcPts val="1680"/>
              </a:spcBef>
              <a:spcAft>
                <a:spcPts val="0"/>
              </a:spcAft>
            </a:pPr>
            <a:r>
              <a:rPr lang="en-US" sz="1250" b="1" spc="0">
                <a:solidFill>
                  <a:srgbClr val="000000"/>
                </a:solidFill>
                <a:latin typeface="Arial" pitchFamily="2" panose="02020603050405020304"/>
              </a:rPr>
              <a:t>CASH AND EQUITY ACCOUNTS </a:t>
            </a:r>
          </a:p>
          <a:p>
            <a:pPr marL="0" marR="0" indent="137160" algn="l">
              <a:lnSpc>
                <a:spcPts val="1400"/>
              </a:lnSpc>
              <a:spcBef>
                <a:spcPts val="455"/>
              </a:spcBef>
              <a:spcAft>
                <a:spcPts val="0"/>
              </a:spcAft>
              <a:buFont typeface="Georgia"/>
              <a:buAutoNum startAt="1" type="arabicPeriod"/>
            </a:pPr>
            <a:r>
              <a:rPr lang="en-US" sz="1050" spc="30">
                <a:solidFill>
                  <a:srgbClr val="000000"/>
                </a:solidFill>
                <a:latin typeface="Georgia" pitchFamily="1" panose="02020603050405020304"/>
              </a:rPr>
              <a:t>Type of Account: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Checking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Savings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CD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Money Market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Other </a:t>
            </a:r>
          </a:p>
          <a:p>
            <a:pPr marL="0" marR="0" indent="0" algn="l">
              <a:lnSpc>
                <a:spcPts val="1200"/>
              </a:lnSpc>
              <a:spcBef>
                <a:spcPts val="56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137160" algn="l">
              <a:lnSpc>
                <a:spcPts val="1400"/>
              </a:lnSpc>
              <a:spcBef>
                <a:spcPts val="1695"/>
              </a:spcBef>
              <a:spcAft>
                <a:spcPts val="0"/>
              </a:spcAft>
              <a:buFont typeface="Georgia"/>
              <a:buAutoNum type="arabicPeriod"/>
            </a:pPr>
            <a:r>
              <a:rPr lang="en-US" sz="1100" spc="35">
                <a:solidFill>
                  <a:srgbClr val="000000"/>
                </a:solidFill>
                <a:latin typeface="Georgia" pitchFamily="1" panose="02020603050405020304"/>
              </a:rPr>
              <a:t>Type of Account: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Checking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Savings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CD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Money Market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Other </a:t>
            </a:r>
          </a:p>
          <a:p>
            <a:pPr marL="0" marR="0" indent="0" algn="l">
              <a:lnSpc>
                <a:spcPts val="1200"/>
              </a:lnSpc>
              <a:spcBef>
                <a:spcPts val="56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3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137160" algn="l">
              <a:lnSpc>
                <a:spcPts val="1400"/>
              </a:lnSpc>
              <a:spcBef>
                <a:spcPts val="1700"/>
              </a:spcBef>
              <a:spcAft>
                <a:spcPts val="0"/>
              </a:spcAft>
              <a:buFont typeface="Georgia"/>
              <a:buAutoNum type="arabicPeriod"/>
            </a:pPr>
            <a:r>
              <a:rPr lang="en-US" sz="1100" spc="35">
                <a:solidFill>
                  <a:srgbClr val="000000"/>
                </a:solidFill>
                <a:latin typeface="Georgia" pitchFamily="1" panose="02020603050405020304"/>
              </a:rPr>
              <a:t>Type of Account: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Checking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Savings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CD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Money Market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Other </a:t>
            </a:r>
          </a:p>
          <a:p>
            <a:pPr marL="0" marR="0" indent="0" algn="l">
              <a:lnSpc>
                <a:spcPts val="1200"/>
              </a:lnSpc>
              <a:spcBef>
                <a:spcPts val="56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p:txBody>
      </p:sp>
    </p:spTree>
  </p:cSld>
  <p:clrMapOvr>
    <a:masterClrMapping/>
  </p:clrMapOvr>
</p:sldLayout>
</file>

<file path=ppt/slideMasters/_rels/slideMaster.xml.rels><Relationships xmlns="http://schemas.openxmlformats.org/package/2006/relationships"><Relationship Id="tId" Type="http://schemas.openxmlformats.org/officeDocument/2006/relationships/theme" Target="../theme/theme.xml"/><Relationship Id="slId1" Type="http://schemas.openxmlformats.org/officeDocument/2006/relationships/slideLayout" Target="../slideLayouts/slideLayout1.xml"/><Relationship Id="slId2" Type="http://schemas.openxmlformats.org/officeDocument/2006/relationships/slideLayout" Target="../slideLayouts/slideLayout2.xml"/><Relationship Id="slId3" Type="http://schemas.openxmlformats.org/officeDocument/2006/relationships/slideLayout" Target="../slideLayouts/slideLayout3.xml"/><Relationship Id="slId4" Type="http://schemas.openxmlformats.org/officeDocument/2006/relationships/slideLayout" Target="../slideLayouts/slideLayout4.xml"/><Relationship Id="slId5" Type="http://schemas.openxmlformats.org/officeDocument/2006/relationships/slideLayout" Target="../slideLayouts/slideLayout5.xml"/><Relationship Id="slId6" Type="http://schemas.openxmlformats.org/officeDocument/2006/relationships/slideLayout" Target="../slideLayouts/slideLayout6.xml"/><Relationship Id="slId7" Type="http://schemas.openxmlformats.org/officeDocument/2006/relationships/slideLayout" Target="../slideLayouts/slideLayout7.xml"/><Relationship Id="slId8" Type="http://schemas.openxmlformats.org/officeDocument/2006/relationships/slideLayout" Target="../slideLayouts/slideLayout8.xml"/><Relationship Id="slId9" Type="http://schemas.openxmlformats.org/officeDocument/2006/relationships/slideLayout" Target="../slideLayouts/slideLayout9.xml"/><Relationship Id="slId10" Type="http://schemas.openxmlformats.org/officeDocument/2006/relationships/slideLayout" Target="../slideLayouts/slideLayout10.xml"/><Relationship Id="slId11" Type="http://schemas.openxmlformats.org/officeDocument/2006/relationships/slideLayout" Target="../slideLayouts/slideLayout11.xml"/><Relationship Id="slId12" Type="http://schemas.openxmlformats.org/officeDocument/2006/relationships/slideLayout" Target="../slideLayouts/slideLayout12.xml"/><Relationship Id="slId13" Type="http://schemas.openxmlformats.org/officeDocument/2006/relationships/slideLayout" Target="../slideLayouts/slideLayout13.xml"/><Relationship Id="slId14" Type="http://schemas.openxmlformats.org/officeDocument/2006/relationships/slideLayout" Target="../slideLayouts/slideLayout14.xml"/><Relationship Id="slId15" Type="http://schemas.openxmlformats.org/officeDocument/2006/relationships/slideLayout" Target="../slideLayouts/slideLayout15.xml"/><Relationship Id="slId16" Type="http://schemas.openxmlformats.org/officeDocument/2006/relationships/slideLayout" Target="../slideLayouts/slideLayout16.xml"/><Relationship Id="slId17" Type="http://schemas.openxmlformats.org/officeDocument/2006/relationships/slideLayout" Target="../slideLayouts/slideLayout17.xml"/><Relationship Id="slId18" Type="http://schemas.openxmlformats.org/officeDocument/2006/relationships/slideLayout" Target="../slideLayouts/slideLayout18.xml"/><Relationship Id="slId19" Type="http://schemas.openxmlformats.org/officeDocument/2006/relationships/slideLayout" Target="../slideLayouts/slideLayout19.xml"/><Relationship Id="slId20" Type="http://schemas.openxmlformats.org/officeDocument/2006/relationships/slideLayout" Target="../slideLayouts/slideLayout20.xml"/><Relationship Id="slId21" Type="http://schemas.openxmlformats.org/officeDocument/2006/relationships/slideLayout" Target="../slideLayouts/slideLayout21.xml"/><Relationship Id="slId22" Type="http://schemas.openxmlformats.org/officeDocument/2006/relationships/slideLayout" Target="../slideLayouts/slideLayout22.xml"/><Relationship Id="slId23" Type="http://schemas.openxmlformats.org/officeDocument/2006/relationships/slideLayout" Target="../slideLayouts/slideLayout23.xml"/><Relationship Id="slId24" Type="http://schemas.openxmlformats.org/officeDocument/2006/relationships/slideLayout" Target="../slideLayouts/slideLayout24.xml"/></Relationships>
</file>

<file path=ppt/slideMasters/slideMaster.xml><?xml version="1.0" encoding="utf-8"?>
<p:sldMaster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slId1"/>
    <p:sldLayoutId id="2147483650" r:id="slId2"/>
    <p:sldLayoutId id="2147483651" r:id="slId3"/>
    <p:sldLayoutId id="2147483652" r:id="slId4"/>
    <p:sldLayoutId id="2147483653" r:id="slId5"/>
    <p:sldLayoutId id="2147483654" r:id="slId6"/>
    <p:sldLayoutId id="2147483655" r:id="slId7"/>
    <p:sldLayoutId id="2147483656" r:id="slId8"/>
    <p:sldLayoutId id="2147483657" r:id="slId9"/>
    <p:sldLayoutId id="2147483658" r:id="slId10"/>
    <p:sldLayoutId id="2147483659" r:id="slId11"/>
    <p:sldLayoutId id="2147483660" r:id="slId12"/>
    <p:sldLayoutId id="2147483661" r:id="slId13"/>
    <p:sldLayoutId id="2147483662" r:id="slId14"/>
    <p:sldLayoutId id="2147483663" r:id="slId15"/>
    <p:sldLayoutId id="2147483664" r:id="slId16"/>
    <p:sldLayoutId id="2147483665" r:id="slId17"/>
    <p:sldLayoutId id="2147483666" r:id="slId18"/>
    <p:sldLayoutId id="2147483667" r:id="slId19"/>
    <p:sldLayoutId id="2147483668" r:id="slId20"/>
    <p:sldLayoutId id="2147483669" r:id="slId21"/>
    <p:sldLayoutId id="2147483670" r:id="slId22"/>
    <p:sldLayoutId id="2147483671" r:id="slId23"/>
    <p:sldLayoutId id="2147483672" r:id="slId24"/>
  </p:sldLayoutIdLst>
  <p:txStyles>
    <p:titleStyle/>
    <p:bodyStyle/>
    <p:otherStyle/>
  </p:txStyles>
</p:sldMaster>
</file>

<file path=ppt/slides/_rels/slide1.xml.rels><Relationships xmlns="http://schemas.openxmlformats.org/package/2006/relationships"><Relationship Id="prId1" Type="http://schemas.openxmlformats.org/officeDocument/2006/relationships/image" Target="../media/image1.jpg"/><Relationship Id="prId2" Type="http://schemas.openxmlformats.org/officeDocument/2006/relationships/image" Target="../media/image2.jpg"/><Relationship Id="prId3" Type="http://schemas.openxmlformats.org/officeDocument/2006/relationships/image" Target="../media/image3.jpg"/><Relationship Id="slId1" Type="http://schemas.openxmlformats.org/officeDocument/2006/relationships/slideLayout" Target="../slideLayouts/slideLayout1.xml"/></Relationships>
</file>

<file path=ppt/slides/_rels/slide10.xml.rels><Relationships xmlns="http://schemas.openxmlformats.org/package/2006/relationships"><Relationship Id="slId10" Type="http://schemas.openxmlformats.org/officeDocument/2006/relationships/slideLayout" Target="../slideLayouts/slideLayout10.xml"/></Relationships>
</file>

<file path=ppt/slides/_rels/slide11.xml.rels><Relationships xmlns="http://schemas.openxmlformats.org/package/2006/relationships"><Relationship Id="slId11" Type="http://schemas.openxmlformats.org/officeDocument/2006/relationships/slideLayout" Target="../slideLayouts/slideLayout11.xml"/></Relationships>
</file>

<file path=ppt/slides/_rels/slide12.xml.rels><Relationships xmlns="http://schemas.openxmlformats.org/package/2006/relationships"><Relationship Id="slId12" Type="http://schemas.openxmlformats.org/officeDocument/2006/relationships/slideLayout" Target="../slideLayouts/slideLayout12.xml"/></Relationships>
</file>

<file path=ppt/slides/_rels/slide13.xml.rels><Relationships xmlns="http://schemas.openxmlformats.org/package/2006/relationships"><Relationship Id="slId13" Type="http://schemas.openxmlformats.org/officeDocument/2006/relationships/slideLayout" Target="../slideLayouts/slideLayout13.xml"/></Relationships>
</file>

<file path=ppt/slides/_rels/slide14.xml.rels><Relationships xmlns="http://schemas.openxmlformats.org/package/2006/relationships"><Relationship Id="slId14" Type="http://schemas.openxmlformats.org/officeDocument/2006/relationships/slideLayout" Target="../slideLayouts/slideLayout14.xml"/></Relationships>
</file>

<file path=ppt/slides/_rels/slide15.xml.rels><Relationships xmlns="http://schemas.openxmlformats.org/package/2006/relationships"><Relationship Id="slId15" Type="http://schemas.openxmlformats.org/officeDocument/2006/relationships/slideLayout" Target="../slideLayouts/slideLayout15.xml"/></Relationships>
</file>

<file path=ppt/slides/_rels/slide16.xml.rels><Relationships xmlns="http://schemas.openxmlformats.org/package/2006/relationships"><Relationship Id="slId16" Type="http://schemas.openxmlformats.org/officeDocument/2006/relationships/slideLayout" Target="../slideLayouts/slideLayout16.xml"/></Relationships>
</file>

<file path=ppt/slides/_rels/slide17.xml.rels><Relationships xmlns="http://schemas.openxmlformats.org/package/2006/relationships"><Relationship Id="slId17" Type="http://schemas.openxmlformats.org/officeDocument/2006/relationships/slideLayout" Target="../slideLayouts/slideLayout17.xml"/></Relationships>
</file>

<file path=ppt/slides/_rels/slide18.xml.rels><Relationships xmlns="http://schemas.openxmlformats.org/package/2006/relationships"><Relationship Id="slId18" Type="http://schemas.openxmlformats.org/officeDocument/2006/relationships/slideLayout" Target="../slideLayouts/slideLayout18.xml"/></Relationships>
</file>

<file path=ppt/slides/_rels/slide19.xml.rels><Relationships xmlns="http://schemas.openxmlformats.org/package/2006/relationships"><Relationship Id="slId19" Type="http://schemas.openxmlformats.org/officeDocument/2006/relationships/slideLayout" Target="../slideLayouts/slideLayout19.xml"/></Relationships>
</file>

<file path=ppt/slides/_rels/slide2.xml.rels><Relationships xmlns="http://schemas.openxmlformats.org/package/2006/relationships"><Relationship Id="prId4" Type="http://schemas.openxmlformats.org/officeDocument/2006/relationships/image" Target="../media/image4.jpg"/><Relationship Id="prId5" Type="http://schemas.openxmlformats.org/officeDocument/2006/relationships/image" Target="../media/image5.jpg"/><Relationship Id="prId6" Type="http://schemas.openxmlformats.org/officeDocument/2006/relationships/image" Target="../media/image6.jpg"/><Relationship Id="prId7" Type="http://schemas.openxmlformats.org/officeDocument/2006/relationships/image" Target="../media/image7.jpg"/><Relationship Id="prId8" Type="http://schemas.openxmlformats.org/officeDocument/2006/relationships/image" Target="../media/image8.jpg"/><Relationship Id="slId2" Type="http://schemas.openxmlformats.org/officeDocument/2006/relationships/slideLayout" Target="../slideLayouts/slideLayout2.xml"/></Relationships>
</file>

<file path=ppt/slides/_rels/slide20.xml.rels><Relationships xmlns="http://schemas.openxmlformats.org/package/2006/relationships"><Relationship Id="slId20" Type="http://schemas.openxmlformats.org/officeDocument/2006/relationships/slideLayout" Target="../slideLayouts/slideLayout20.xml"/></Relationships>
</file>

<file path=ppt/slides/_rels/slide21.xml.rels><Relationships xmlns="http://schemas.openxmlformats.org/package/2006/relationships"><Relationship Id="slId21" Type="http://schemas.openxmlformats.org/officeDocument/2006/relationships/slideLayout" Target="../slideLayouts/slideLayout21.xml"/></Relationships>
</file>

<file path=ppt/slides/_rels/slide22.xml.rels><Relationships xmlns="http://schemas.openxmlformats.org/package/2006/relationships"><Relationship Id="slId22" Type="http://schemas.openxmlformats.org/officeDocument/2006/relationships/slideLayout" Target="../slideLayouts/slideLayout22.xml"/></Relationships>
</file>

<file path=ppt/slides/_rels/slide23.xml.rels><Relationships xmlns="http://schemas.openxmlformats.org/package/2006/relationships"><Relationship Id="prId9" Type="http://schemas.openxmlformats.org/officeDocument/2006/relationships/image" Target="../media/image9.jpg"/><Relationship Id="slId23" Type="http://schemas.openxmlformats.org/officeDocument/2006/relationships/slideLayout" Target="../slideLayouts/slideLayout23.xml"/></Relationships>
</file>

<file path=ppt/slides/_rels/slide24.xml.rels><Relationships xmlns="http://schemas.openxmlformats.org/package/2006/relationships"><Relationship Id="prId10" Type="http://schemas.openxmlformats.org/officeDocument/2006/relationships/image" Target="../media/image10.jpg"/><Relationship Id="prId11" Type="http://schemas.openxmlformats.org/officeDocument/2006/relationships/image" Target="../media/image11.jpg"/><Relationship Id="prId12" Type="http://schemas.openxmlformats.org/officeDocument/2006/relationships/image" Target="../media/image12.jpg"/><Relationship Id="prId13" Type="http://schemas.openxmlformats.org/officeDocument/2006/relationships/image" Target="../media/image13.jpg"/><Relationship Id="slId24" Type="http://schemas.openxmlformats.org/officeDocument/2006/relationships/slideLayout" Target="../slideLayouts/slideLayout24.xml"/></Relationships>
</file>

<file path=ppt/slides/_rels/slide3.xml.rels><Relationships xmlns="http://schemas.openxmlformats.org/package/2006/relationships"><Relationship Id="slId3" Type="http://schemas.openxmlformats.org/officeDocument/2006/relationships/slideLayout" Target="../slideLayouts/slideLayout3.xml"/></Relationships>
</file>

<file path=ppt/slides/_rels/slide4.xml.rels><Relationships xmlns="http://schemas.openxmlformats.org/package/2006/relationships"><Relationship Id="slId4" Type="http://schemas.openxmlformats.org/officeDocument/2006/relationships/slideLayout" Target="../slideLayouts/slideLayout4.xml"/></Relationships>
</file>

<file path=ppt/slides/_rels/slide5.xml.rels><Relationships xmlns="http://schemas.openxmlformats.org/package/2006/relationships"><Relationship Id="slId5" Type="http://schemas.openxmlformats.org/officeDocument/2006/relationships/slideLayout" Target="../slideLayouts/slideLayout5.xml"/></Relationships>
</file>

<file path=ppt/slides/_rels/slide6.xml.rels><Relationships xmlns="http://schemas.openxmlformats.org/package/2006/relationships"><Relationship Id="slId6" Type="http://schemas.openxmlformats.org/officeDocument/2006/relationships/slideLayout" Target="../slideLayouts/slideLayout6.xml"/></Relationships>
</file>

<file path=ppt/slides/_rels/slide7.xml.rels><Relationships xmlns="http://schemas.openxmlformats.org/package/2006/relationships"><Relationship Id="slId7" Type="http://schemas.openxmlformats.org/officeDocument/2006/relationships/slideLayout" Target="../slideLayouts/slideLayout7.xml"/></Relationships>
</file>

<file path=ppt/slides/_rels/slide8.xml.rels><Relationships xmlns="http://schemas.openxmlformats.org/package/2006/relationships"><Relationship Id="slId8" Type="http://schemas.openxmlformats.org/officeDocument/2006/relationships/slideLayout" Target="../slideLayouts/slideLayout8.xml"/></Relationships>
</file>

<file path=ppt/slides/_rels/slide9.xml.rels><Relationships xmlns="http://schemas.openxmlformats.org/package/2006/relationships"><Relationship Id="slId9" Type="http://schemas.openxmlformats.org/officeDocument/2006/relationships/slideLayout" Target="../slideLayouts/slideLayout9.xml"/></Relationships>
</file>

<file path=ppt/slides/slide1.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pic>
        <p:nvPicPr>
          <p:cNvPr id="3" name=""/>
          <p:cNvPicPr/>
          <p:nvPr/>
        </p:nvPicPr>
        <p:blipFill>
          <a:blip r:embed="prId1"/>
          <a:stretch>
            <a:fillRect/>
          </a:stretch>
        </p:blipFill>
        <p:spPr>
          <a:xfrm>
            <a:off x="682625" y="438785"/>
            <a:ext cx="6407150" cy="5455920"/>
          </a:xfrm>
          <a:prstGeom prst="rect">
            <a:avLst/>
          </a:prstGeom>
        </p:spPr>
      </p:pic>
      <p:pic>
        <p:nvPicPr>
          <p:cNvPr id="8" name=""/>
          <p:cNvPicPr/>
          <p:nvPr/>
        </p:nvPicPr>
        <p:blipFill>
          <a:blip r:embed="prId2"/>
          <a:stretch>
            <a:fillRect/>
          </a:stretch>
        </p:blipFill>
        <p:spPr>
          <a:xfrm>
            <a:off x="3051175" y="9074150"/>
            <a:ext cx="411480" cy="100330"/>
          </a:xfrm>
          <a:prstGeom prst="rect">
            <a:avLst/>
          </a:prstGeom>
        </p:spPr>
      </p:pic>
      <p:pic>
        <p:nvPicPr>
          <p:cNvPr id="11" name=""/>
          <p:cNvPicPr/>
          <p:nvPr/>
        </p:nvPicPr>
        <p:blipFill>
          <a:blip r:embed="prId3"/>
          <a:stretch>
            <a:fillRect/>
          </a:stretch>
        </p:blipFill>
        <p:spPr>
          <a:xfrm>
            <a:off x="6312535" y="9488170"/>
            <a:ext cx="323215" cy="40005"/>
          </a:xfrm>
          <a:prstGeom prst="rect">
            <a:avLst/>
          </a:prstGeom>
        </p:spPr>
      </p:pic>
      <p:sp>
        <p:nvSpPr>
          <p:cNvPr id="4" name=""/>
          <p:cNvSpPr/>
          <p:nvPr>
            <p:ph type="body" idx="10"/>
          </p:nvPr>
        </p:nvSpPr>
        <p:spPr>
          <a:xfrm>
            <a:off x="682625" y="6045200"/>
            <a:ext cx="6413500" cy="970280"/>
          </a:xfrm>
          <a:prstGeom prst="rect">
            <a:avLst/>
          </a:prstGeom>
          <a:noFill/>
          <a:ln w="0" cmpd="sng">
            <a:noFill/>
            <a:prstDash val="solid"/>
          </a:ln>
        </p:spPr>
        <p:txBody>
          <a:bodyPr vert="horz" lIns="0" tIns="25400" rIns="0" bIns="0" anchor="t">
            <a:normAutofit fontScale="85000"/>
          </a:bodyPr>
          <a:lstStyle/>
          <a:p>
            <a:pPr marL="411480" marR="0" indent="0" algn="l">
              <a:lnSpc>
                <a:spcPts val="3500"/>
              </a:lnSpc>
              <a:spcAft>
                <a:spcPts val="0"/>
              </a:spcAft>
            </a:pPr>
            <a:r>
              <a:rPr lang="en-US" sz="3200" b="1" spc="-5">
                <a:solidFill>
                  <a:srgbClr val="006EA4"/>
                </a:solidFill>
                <a:latin typeface="Times New Roman" pitchFamily="1" panose="02020603050405020304"/>
              </a:rPr>
              <a:t>Be Prepared for Life’s Events </a:t>
            </a:r>
          </a:p>
          <a:p>
            <a:pPr marL="411480" marR="0" indent="0" algn="l">
              <a:lnSpc>
                <a:spcPts val="2300"/>
              </a:lnSpc>
              <a:spcBef>
                <a:spcPts val="430"/>
              </a:spcBef>
              <a:spcAft>
                <a:spcPts val="1215"/>
              </a:spcAft>
            </a:pPr>
            <a:r>
              <a:rPr lang="en-US" sz="2150" i="1" spc="90">
                <a:solidFill>
                  <a:srgbClr val="000000"/>
                </a:solidFill>
                <a:latin typeface="Times New Roman" pitchFamily="1" panose="02020603050405020304"/>
              </a:rPr>
              <a:t>What Your Survivors Should Know </a:t>
            </a:r>
          </a:p>
        </p:txBody>
      </p:sp>
      <p:sp>
        <p:nvSpPr>
          <p:cNvPr id="5" name=""/>
          <p:cNvSpPr/>
          <p:nvPr>
            <p:ph type="body" idx="10"/>
          </p:nvPr>
        </p:nvSpPr>
        <p:spPr>
          <a:xfrm>
            <a:off x="682625" y="7015480"/>
            <a:ext cx="6413500" cy="2031365"/>
          </a:xfrm>
          <a:prstGeom prst="rect">
            <a:avLst/>
          </a:prstGeom>
          <a:noFill/>
          <a:ln w="0" cmpd="sng">
            <a:noFill/>
            <a:prstDash val="solid"/>
          </a:ln>
        </p:spPr>
        <p:txBody>
          <a:bodyPr vert="horz" lIns="0" tIns="0" rIns="0" bIns="0" anchor="t"/>
          <a:lstStyle/>
          <a:p>
            <a:pPr marL="411480" marR="228600" indent="0" algn="l">
              <a:lnSpc>
                <a:spcPts val="1300"/>
              </a:lnSpc>
              <a:spcAft>
                <a:spcPts val="0"/>
              </a:spcAft>
            </a:pPr>
            <a:r>
              <a:rPr lang="en-US" sz="950" spc="0">
                <a:solidFill>
                  <a:srgbClr val="000000"/>
                </a:solidFill>
                <a:latin typeface="Arial" pitchFamily="2" panose="02020603050405020304"/>
              </a:rPr>
              <a:t>The purpose of this guide is to help you organize your personal and financial information in one location so your survivors will have the information they will need to handle your affairs upon your death. </a:t>
            </a:r>
          </a:p>
          <a:p>
            <a:pPr marL="411480" marR="228600" indent="0" algn="l">
              <a:lnSpc>
                <a:spcPts val="1300"/>
              </a:lnSpc>
              <a:spcBef>
                <a:spcPts val="1015"/>
              </a:spcBef>
              <a:spcAft>
                <a:spcPts val="0"/>
              </a:spcAft>
            </a:pPr>
            <a:r>
              <a:rPr lang="en-US" sz="950" spc="0">
                <a:solidFill>
                  <a:srgbClr val="000000"/>
                </a:solidFill>
                <a:latin typeface="Arial" pitchFamily="2" panose="02020603050405020304"/>
              </a:rPr>
              <a:t>While one’s death is a difficult topic to discuss, reviewing this information with your family will help them understand the steps they will need to take. Any questions that come up can also be addressed ahead of time. You should ensure that your family members review this guide with you and know where it is located. Additionally you should review this guide periodically to ensure that the information is up-to-date. </a:t>
            </a:r>
          </a:p>
          <a:p>
            <a:pPr marL="411480" marR="1325880" indent="0" algn="l">
              <a:lnSpc>
                <a:spcPts val="1400"/>
              </a:lnSpc>
              <a:spcBef>
                <a:spcPts val="1000"/>
              </a:spcBef>
              <a:spcAft>
                <a:spcPts val="0"/>
              </a:spcAft>
            </a:pPr>
            <a:r>
              <a:rPr lang="en-US" sz="950" b="1" spc="0">
                <a:solidFill>
                  <a:srgbClr val="000000"/>
                </a:solidFill>
                <a:latin typeface="Arial" pitchFamily="2" panose="02020603050405020304"/>
              </a:rPr>
              <a:t>NOTE: This booklet contains your private and personally identifiable information. Please keep it in a secure location. </a:t>
            </a:r>
          </a:p>
          <a:p>
            <a:pPr marL="411480" marR="0" indent="0" algn="l">
              <a:lnSpc>
                <a:spcPts val="1100"/>
              </a:lnSpc>
              <a:spcBef>
                <a:spcPts val="1140"/>
              </a:spcBef>
              <a:spcAft>
                <a:spcPts val="1160"/>
              </a:spcAft>
            </a:pPr>
            <a:r>
              <a:rPr lang="en-US" sz="950" spc="0">
                <a:solidFill>
                  <a:srgbClr val="000000"/>
                </a:solidFill>
                <a:latin typeface="Arial" pitchFamily="2" panose="02020603050405020304"/>
              </a:rPr>
              <a:t>Date this document was prepared: </a:t>
            </a:r>
          </a:p>
        </p:txBody>
      </p:sp>
      <p:graphicFrame>
        <p:nvGraphicFramePr>
          <p:cNvPr id="7" name=""/>
          <p:cNvGraphicFramePr>
            <a:graphicFrameLocks noGrp="1"/>
          </p:cNvGraphicFramePr>
          <p:nvPr/>
        </p:nvGraphicFramePr>
        <p:xfrm>
          <a:off x="682625" y="9046845"/>
          <a:ext cx="6413500" cy="441325"/>
        </p:xfrm>
        <a:graphic>
          <a:graphicData uri="http://schemas.openxmlformats.org/drawingml/2006/table">
            <a:tbl>
              <a:tblGrid>
                <a:gridCol w="2368550"/>
                <a:gridCol w="4044950"/>
              </a:tblGrid>
              <a:tr h="144145">
                <a:tc>
                  <a:txBody>
                    <a:bodyPr vert="horz" anchor="t"/>
                    <a:lstStyle/>
                    <a:p>
                      <a:pPr marL="0" marR="64135" indent="0" algn="r">
                        <a:lnSpc>
                          <a:spcPts val="1100"/>
                        </a:lnSpc>
                        <a:spcBef>
                          <a:spcPts val="0"/>
                        </a:spcBef>
                        <a:spcAft>
                          <a:spcPts val="35"/>
                        </a:spcAft>
                      </a:pPr>
                      <a:r>
                        <a:rPr lang="en-US" sz="950" spc="0">
                          <a:solidFill>
                            <a:srgbClr val="000000"/>
                          </a:solidFill>
                          <a:latin typeface="Arial" pitchFamily="2" panose="02020603050405020304"/>
                        </a:rPr>
                        <a:t>This guide is sponsored in part by </a:t>
                      </a:r>
                    </a:p>
                  </a:txBody>
                  <a:tcPr anchor="ctr" marL="0" marR="0" marT="0" marB="0">
                    <a:lnL w="0" cmpd="sng">
                      <a:noFill/>
                      <a:prstDash val="solid"/>
                    </a:lnL>
                    <a:lnR w="0" cmpd="sng">
                      <a:noFill/>
                      <a:prstDash val="solid"/>
                    </a:lnR>
                    <a:lnT w="0" cmpd="sng">
                      <a:noFill/>
                      <a:prstDash val="solid"/>
                    </a:lnT>
                    <a:lnB w="0" cmpd="sng">
                      <a:noFill/>
                      <a:prstDash val="solid"/>
                    </a:lnB>
                  </a:tcPr>
                </a:tc>
                <a:tc>
                  <a:txBody>
                    <a:bodyPr vert="horz" anchor="t"/>
                    <a:lstStyle/>
                    <a:p>
                      <a:pPr/>
                      <a:r>
                        <a:rPr lang="en-US"/>
                        <a:t/>
                      </a:r>
                    </a:p>
                  </a:txBody>
                  <a:tcPr anchor="t" marL="0" marR="0" marT="0" marB="0">
                    <a:lnL w="0" cmpd="sng">
                      <a:noFill/>
                      <a:prstDash val="solid"/>
                    </a:lnL>
                    <a:lnR w="0" cmpd="sng">
                      <a:noFill/>
                      <a:prstDash val="solid"/>
                    </a:lnR>
                    <a:lnT w="0" cmpd="sng">
                      <a:noFill/>
                      <a:prstDash val="solid"/>
                    </a:lnT>
                    <a:lnB w="0" cmpd="sng">
                      <a:noFill/>
                      <a:prstDash val="solid"/>
                    </a:lnB>
                  </a:tcPr>
                </a:tc>
              </a:tr>
            </a:tbl>
          </a:graphicData>
        </a:graphic>
      </p:graphicFrame>
      <p:graphicFrame>
        <p:nvGraphicFramePr>
          <p:cNvPr id="10" name=""/>
          <p:cNvGraphicFramePr>
            <a:graphicFrameLocks noGrp="1"/>
          </p:cNvGraphicFramePr>
          <p:nvPr/>
        </p:nvGraphicFramePr>
        <p:xfrm>
          <a:off x="682625" y="9488170"/>
          <a:ext cx="6413500" cy="290830"/>
        </p:xfrm>
        <a:graphic>
          <a:graphicData uri="http://schemas.openxmlformats.org/drawingml/2006/table">
            <a:tbl>
              <a:tblGrid>
                <a:gridCol w="5629910"/>
                <a:gridCol w="783590"/>
              </a:tblGrid>
              <a:tr h="97790">
                <a:tc>
                  <a:txBody>
                    <a:bodyPr vert="horz" anchor="t"/>
                    <a:lstStyle/>
                    <a:p>
                      <a:pPr/>
                      <a:r>
                        <a:rPr lang="en-US"/>
                        <a:t/>
                      </a:r>
                    </a:p>
                  </a:txBody>
                  <a:tcPr anchor="t" marL="0" marR="0" marT="0" marB="0">
                    <a:lnL w="0" cmpd="sng">
                      <a:noFill/>
                      <a:prstDash val="solid"/>
                    </a:lnL>
                    <a:lnR w="0" cmpd="sng">
                      <a:noFill/>
                      <a:prstDash val="solid"/>
                    </a:lnR>
                    <a:lnT w="0" cmpd="sng">
                      <a:noFill/>
                      <a:prstDash val="solid"/>
                    </a:lnT>
                    <a:lnB w="0" cmpd="sng">
                      <a:noFill/>
                      <a:prstDash val="solid"/>
                    </a:lnB>
                  </a:tcPr>
                </a:tc>
                <a:tc>
                  <a:txBody>
                    <a:bodyPr vert="horz" anchor="t"/>
                    <a:lstStyle/>
                    <a:p>
                      <a:pPr/>
                      <a:r>
                        <a:rPr lang="en-US"/>
                        <a:t/>
                      </a:r>
                    </a:p>
                  </a:txBody>
                  <a:tcPr anchor="t" marL="0" marR="0" marT="0" marB="0">
                    <a:lnL w="0" cmpd="sng">
                      <a:noFill/>
                      <a:prstDash val="solid"/>
                    </a:lnL>
                    <a:lnR w="0" cmpd="sng">
                      <a:noFill/>
                      <a:prstDash val="solid"/>
                    </a:lnR>
                    <a:lnT w="0" cmpd="sng">
                      <a:noFill/>
                      <a:prstDash val="solid"/>
                    </a:lnT>
                    <a:lnB w="0" cmpd="sng">
                      <a:noFill/>
                      <a:prstDash val="solid"/>
                    </a:lnB>
                  </a:tcPr>
                </a:tc>
              </a:tr>
              <a:tr h="250825">
                <a:tc>
                  <a:txBody>
                    <a:bodyPr vert="horz" anchor="t"/>
                    <a:lstStyle/>
                    <a:p>
                      <a:pPr marL="0" marR="4700270" indent="0" algn="r">
                        <a:lnSpc>
                          <a:spcPts val="700"/>
                        </a:lnSpc>
                        <a:spcBef>
                          <a:spcPts val="815"/>
                        </a:spcBef>
                        <a:spcAft>
                          <a:spcPts val="385"/>
                        </a:spcAft>
                      </a:pPr>
                      <a:r>
                        <a:rPr lang="en-US" sz="650" spc="0">
                          <a:solidFill>
                            <a:srgbClr val="000000"/>
                          </a:solidFill>
                          <a:latin typeface="Arial" pitchFamily="2" panose="02020603050405020304"/>
                        </a:rPr>
                        <a:t>F-100 (04/22) </a:t>
                      </a:r>
                    </a:p>
                  </a:txBody>
                  <a:tcPr anchor="ctr" marL="0" marR="0" marT="0" marB="0">
                    <a:lnL w="0" cmpd="sng">
                      <a:noFill/>
                      <a:prstDash val="solid"/>
                    </a:lnL>
                    <a:lnR w="0" cmpd="sng">
                      <a:noFill/>
                      <a:prstDash val="solid"/>
                    </a:lnR>
                    <a:lnT w="0" cmpd="sng">
                      <a:noFill/>
                      <a:prstDash val="solid"/>
                    </a:lnT>
                    <a:lnB w="0" cmpd="sng">
                      <a:noFill/>
                      <a:prstDash val="solid"/>
                    </a:lnB>
                  </a:tcPr>
                </a:tc>
                <a:tc>
                  <a:txBody>
                    <a:bodyPr vert="horz" anchor="t"/>
                    <a:lstStyle/>
                    <a:p>
                      <a:pPr marL="0" marR="0" indent="0" algn="ctr">
                        <a:lnSpc>
                          <a:spcPts val="1300"/>
                        </a:lnSpc>
                        <a:spcBef>
                          <a:spcPts val="610"/>
                        </a:spcBef>
                        <a:spcAft>
                          <a:spcPts val="55"/>
                        </a:spcAft>
                      </a:pPr>
                      <a:r>
                        <a:rPr lang="en-US" sz="1150" b="1" u="sng" spc="0">
                          <a:solidFill>
                            <a:srgbClr val="0000FF"/>
                          </a:solidFill>
                          <a:latin typeface="Arial" pitchFamily="2" panose="02020603050405020304"/>
                        </a:rPr>
                        <a:t>NARFE.org</a:t>
                      </a:r>
                      <a:r>
                        <a:rPr lang="en-US" sz="100" b="1" spc="0">
                          <a:solidFill>
                            <a:srgbClr val="EF4036"/>
                          </a:solidFill>
                          <a:latin typeface="Arial" pitchFamily="2" panose="02020603050405020304"/>
                        </a:rPr>
                        <a:t> </a:t>
                      </a:r>
                    </a:p>
                  </a:txBody>
                  <a:tcPr anchor="ctr" marL="0" marR="0" marT="0" marB="0">
                    <a:lnL w="0" cmpd="sng">
                      <a:noFill/>
                      <a:prstDash val="solid"/>
                    </a:lnL>
                    <a:lnR w="0" cmpd="sng">
                      <a:noFill/>
                      <a:prstDash val="solid"/>
                    </a:lnR>
                    <a:lnT w="0" cmpd="sng">
                      <a:noFill/>
                      <a:prstDash val="solid"/>
                    </a:lnT>
                    <a:lnB w="0" cmpd="sng">
                      <a:noFill/>
                      <a:prstDash val="solid"/>
                    </a:lnB>
                  </a:tcPr>
                </a:tc>
              </a:tr>
            </a:tbl>
          </a:graphicData>
        </a:graphic>
      </p:graphicFrame>
    </p:spTree>
  </p:cSld>
  <p:clrMapOvr>
    <a:masterClrMapping/>
  </p:clrMapOvr>
</p:sld>
</file>

<file path=ppt/slides/slide10.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19100"/>
            <a:ext cx="6413500" cy="5085080"/>
          </a:xfrm>
          <a:prstGeom prst="rect">
            <a:avLst/>
          </a:prstGeom>
          <a:noFill/>
          <a:ln w="0" cmpd="sng">
            <a:noFill/>
            <a:prstDash val="solid"/>
          </a:ln>
        </p:spPr>
        <p:txBody>
          <a:bodyPr vert="horz" lIns="0" tIns="21590" rIns="0" bIns="0" anchor="t"/>
          <a:lstStyle/>
          <a:p>
            <a:pPr marL="0" marR="0" indent="0" algn="l">
              <a:lnSpc>
                <a:spcPts val="1200"/>
              </a:lnSpc>
              <a:spcAft>
                <a:spcPts val="0"/>
              </a:spcAft>
            </a:pPr>
            <a:r>
              <a:rPr lang="en-US" sz="1100" spc="45">
                <a:solidFill>
                  <a:srgbClr val="000000"/>
                </a:solidFill>
                <a:latin typeface="Georgia" pitchFamily="1" panose="02020603050405020304"/>
              </a:rPr>
              <a:t>4. Type of Account: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Checking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Savings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CD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Money Market </a:t>
            </a:r>
            <a:r>
              <a:rPr lang="en-US" sz="950" spc="45">
                <a:solidFill>
                  <a:srgbClr val="000000"/>
                </a:solidFill>
                <a:latin typeface="Arial Narrow" pitchFamily="2" panose="02020603050405020304"/>
              </a:rPr>
              <a:t>C) </a:t>
            </a:r>
            <a:r>
              <a:rPr lang="en-US" sz="1100" spc="45">
                <a:solidFill>
                  <a:srgbClr val="000000"/>
                </a:solidFill>
                <a:latin typeface="Georgia" pitchFamily="1" panose="02020603050405020304"/>
              </a:rPr>
              <a:t>Other </a:t>
            </a:r>
          </a:p>
          <a:p>
            <a:pPr marL="0" marR="0" indent="0" algn="l">
              <a:lnSpc>
                <a:spcPts val="1200"/>
              </a:lnSpc>
              <a:spcBef>
                <a:spcPts val="63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9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OTHER INVESTMENTS </a:t>
            </a:r>
          </a:p>
          <a:p>
            <a:pPr marL="0" marR="0" indent="0" algn="l">
              <a:lnSpc>
                <a:spcPts val="1400"/>
              </a:lnSpc>
              <a:spcBef>
                <a:spcPts val="1630"/>
              </a:spcBef>
              <a:spcAft>
                <a:spcPts val="0"/>
              </a:spcAft>
            </a:pPr>
            <a:r>
              <a:rPr lang="en-US" sz="1200" b="1" spc="0">
                <a:solidFill>
                  <a:srgbClr val="000000"/>
                </a:solidFill>
                <a:latin typeface="Arial" pitchFamily="2" panose="02020603050405020304"/>
              </a:rPr>
              <a:t>Mutual Funds </a:t>
            </a:r>
          </a:p>
          <a:p>
            <a:pPr marL="0" marR="0" indent="182880" algn="l">
              <a:lnSpc>
                <a:spcPts val="1200"/>
              </a:lnSpc>
              <a:spcBef>
                <a:spcPts val="590"/>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Fund Name: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Investment Amount/Amount of Shares: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Company/Investment Firm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200"/>
              </a:lnSpc>
              <a:spcBef>
                <a:spcPts val="2415"/>
              </a:spcBef>
              <a:spcAft>
                <a:spcPts val="0"/>
              </a:spcAft>
              <a:buFont typeface="Georgia"/>
              <a:buAutoNum type="arabicPeriod"/>
              <a:tabLst>
                <a:tab algn="r" pos="6355080"/>
              </a:tabLst>
            </a:pPr>
            <a:r>
              <a:rPr lang="en-US" sz="1100" spc="0">
                <a:solidFill>
                  <a:srgbClr val="000000"/>
                </a:solidFill>
                <a:latin typeface="Georgia" pitchFamily="1" panose="02020603050405020304"/>
              </a:rPr>
              <a:t>Fund Name: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Investment Amount/Amount of Shares: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Company/Investment Firm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45"/>
              </a:spcBef>
              <a:spcAft>
                <a:spcPts val="1605"/>
              </a:spcAft>
              <a:tabLst>
                <a:tab algn="l" pos="370332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p:txBody>
      </p:sp>
      <p:sp>
        <p:nvSpPr>
          <p:cNvPr id="4" name=""/>
          <p:cNvSpPr/>
          <p:nvPr>
            <p:ph type="body" idx="10"/>
          </p:nvPr>
        </p:nvSpPr>
        <p:spPr>
          <a:xfrm>
            <a:off x="688975" y="5504180"/>
            <a:ext cx="1600200" cy="363220"/>
          </a:xfrm>
          <a:prstGeom prst="rect">
            <a:avLst/>
          </a:prstGeom>
          <a:noFill/>
          <a:ln w="0" cmpd="sng">
            <a:noFill/>
            <a:prstDash val="solid"/>
          </a:ln>
        </p:spPr>
        <p:txBody>
          <a:bodyPr vert="horz" lIns="0" tIns="0" rIns="0" bIns="0" anchor="t"/>
          <a:lstStyle/>
          <a:p>
            <a:pPr marL="0" marR="0" indent="0" algn="l">
              <a:lnSpc>
                <a:spcPts val="1400"/>
              </a:lnSpc>
              <a:spcAft>
                <a:spcPts val="0"/>
              </a:spcAft>
            </a:pPr>
            <a:r>
              <a:rPr lang="en-US" sz="1200" b="1" spc="0">
                <a:solidFill>
                  <a:srgbClr val="000000"/>
                </a:solidFill>
                <a:latin typeface="Arial" pitchFamily="2" panose="02020603050405020304"/>
              </a:rPr>
              <a:t>Stocks and Securities </a:t>
            </a:r>
            <a:r>
              <a:rPr lang="en-US" sz="1050" b="1" spc="0">
                <a:solidFill>
                  <a:srgbClr val="000000"/>
                </a:solidFill>
                <a:latin typeface="Georgia" pitchFamily="1" panose="02020603050405020304"/>
              </a:rPr>
              <a:t>Brokerage Accounts </a:t>
            </a:r>
          </a:p>
        </p:txBody>
      </p:sp>
      <p:sp>
        <p:nvSpPr>
          <p:cNvPr id="5" name=""/>
          <p:cNvSpPr/>
          <p:nvPr>
            <p:ph type="body" idx="10"/>
          </p:nvPr>
        </p:nvSpPr>
        <p:spPr>
          <a:xfrm>
            <a:off x="688975" y="5867400"/>
            <a:ext cx="6345555" cy="225425"/>
          </a:xfrm>
          <a:prstGeom prst="rect">
            <a:avLst/>
          </a:prstGeom>
          <a:noFill/>
          <a:ln w="0" cmpd="sng">
            <a:noFill/>
            <a:prstDash val="solid"/>
          </a:ln>
        </p:spPr>
        <p:txBody>
          <a:bodyPr vert="horz" lIns="0" tIns="81915" rIns="0" bIns="0" anchor="t"/>
          <a:lstStyle/>
          <a:p>
            <a:pPr marL="0" marR="0" indent="0" algn="l">
              <a:lnSpc>
                <a:spcPts val="1100"/>
              </a:lnSpc>
              <a:spcAft>
                <a:spcPts val="0"/>
              </a:spcAft>
              <a:tabLst>
                <a:tab algn="l" pos="2880360"/>
                <a:tab algn="r" pos="6355080"/>
              </a:tabLst>
            </a:pPr>
            <a:r>
              <a:rPr lang="en-US" sz="1050" spc="0">
                <a:solidFill>
                  <a:srgbClr val="000000"/>
                </a:solidFill>
                <a:latin typeface="Georgia" pitchFamily="1" panose="02020603050405020304"/>
              </a:rPr>
              <a:t>1. Account Balance:  </a:t>
            </a: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p:txBody>
      </p:sp>
      <p:sp>
        <p:nvSpPr>
          <p:cNvPr id="6" name=""/>
          <p:cNvSpPr/>
          <p:nvPr>
            <p:ph type="body" idx="10"/>
          </p:nvPr>
        </p:nvSpPr>
        <p:spPr>
          <a:xfrm>
            <a:off x="652145" y="6092825"/>
            <a:ext cx="6413500" cy="3441700"/>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Financial Institution’s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406908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Other Name(s) on Account:  </a:t>
            </a:r>
            <a:r>
              <a:rPr lang="en-US" sz="100" spc="0">
                <a:solidFill>
                  <a:srgbClr val="000000"/>
                </a:solidFill>
                <a:latin typeface="Georgia" pitchFamily="1" panose="02020603050405020304"/>
              </a:rPr>
              <a:t> </a:t>
            </a:r>
          </a:p>
          <a:p>
            <a:pPr marL="0" marR="0" indent="0" algn="l">
              <a:lnSpc>
                <a:spcPts val="1200"/>
              </a:lnSpc>
              <a:spcBef>
                <a:spcPts val="2445"/>
              </a:spcBef>
              <a:spcAft>
                <a:spcPts val="0"/>
              </a:spcAft>
              <a:tabLst>
                <a:tab algn="r" pos="4069080"/>
                <a:tab algn="r" pos="6400800"/>
              </a:tabLst>
            </a:pPr>
            <a:r>
              <a:rPr lang="en-US" sz="1050" spc="0">
                <a:solidFill>
                  <a:srgbClr val="000000"/>
                </a:solidFill>
                <a:latin typeface="Georgia" pitchFamily="1" panose="02020603050405020304"/>
              </a:rPr>
              <a:t>2. Account Balance: </a:t>
            </a:r>
            <a:r>
              <a:rPr lang="en-US" sz="1050" spc="0">
                <a:solidFill>
                  <a:srgbClr val="000000"/>
                </a:solidFill>
                <a:latin typeface="Georgia" pitchFamily="1" panose="02020603050405020304"/>
              </a:rPr>
              <a:t> Account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Financial Institution’s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406908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Other Name(s) on Account: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5">
                <a:solidFill>
                  <a:srgbClr val="000000"/>
                </a:solidFill>
                <a:latin typeface="Arial" pitchFamily="2" panose="02020603050405020304"/>
              </a:rPr>
              <a:t>Stocks </a:t>
            </a:r>
          </a:p>
          <a:p>
            <a:pPr marL="0" marR="0" indent="0" algn="l">
              <a:lnSpc>
                <a:spcPts val="1200"/>
              </a:lnSpc>
              <a:spcBef>
                <a:spcPts val="250"/>
              </a:spcBef>
              <a:spcAft>
                <a:spcPts val="0"/>
              </a:spcAft>
            </a:pPr>
            <a:r>
              <a:rPr lang="en-US" sz="1100" spc="0">
                <a:solidFill>
                  <a:srgbClr val="000000"/>
                </a:solidFill>
                <a:latin typeface="Georgia" pitchFamily="1" panose="02020603050405020304"/>
              </a:rPr>
              <a:t>1. I own the following stocks: </a:t>
            </a:r>
          </a:p>
          <a:p>
            <a:pPr marL="0" marR="0" indent="0" algn="l">
              <a:lnSpc>
                <a:spcPts val="1200"/>
              </a:lnSpc>
              <a:spcBef>
                <a:spcPts val="645"/>
              </a:spcBef>
              <a:spcAft>
                <a:spcPts val="0"/>
              </a:spcAft>
              <a:tabLst>
                <a:tab algn="l" pos="1783080"/>
              </a:tabLst>
            </a:pPr>
            <a:r>
              <a:rPr lang="en-US" sz="1050" spc="-5">
                <a:solidFill>
                  <a:srgbClr val="000000"/>
                </a:solidFill>
                <a:latin typeface="Georgia" pitchFamily="1" panose="02020603050405020304"/>
              </a:rPr>
              <a:t>Company Name: </a:t>
            </a:r>
            <a:r>
              <a:rPr lang="en-US" sz="100" spc="-5">
                <a:solidFill>
                  <a:srgbClr val="000000"/>
                </a:solidFill>
                <a:latin typeface="Georgia" pitchFamily="1" panose="02020603050405020304"/>
              </a:rPr>
              <a:t> </a:t>
            </a:r>
          </a:p>
        </p:txBody>
      </p:sp>
    </p:spTree>
  </p:cSld>
  <p:clrMapOvr>
    <a:masterClrMapping/>
  </p:clrMapOvr>
</p:sld>
</file>

<file path=ppt/slides/slide11.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355600"/>
            <a:ext cx="6413500" cy="9167495"/>
          </a:xfrm>
          <a:prstGeom prst="rect">
            <a:avLst/>
          </a:prstGeom>
          <a:noFill/>
          <a:ln w="0" cmpd="sng">
            <a:noFill/>
            <a:prstDash val="solid"/>
          </a:ln>
        </p:spPr>
        <p:txBody>
          <a:bodyPr vert="horz" lIns="0" tIns="85725" rIns="0" bIns="0" anchor="t"/>
          <a:lstStyle/>
          <a:p>
            <a:pPr marL="0" marR="0" indent="0" algn="l">
              <a:lnSpc>
                <a:spcPts val="1200"/>
              </a:lnSpc>
              <a:spcAft>
                <a:spcPts val="0"/>
              </a:spcAft>
              <a:tabLst>
                <a:tab algn="l" pos="2148840"/>
                <a:tab algn="r" pos="6400800"/>
              </a:tabLst>
            </a:pPr>
            <a:r>
              <a:rPr lang="en-US" sz="1050" spc="0">
                <a:solidFill>
                  <a:srgbClr val="000000"/>
                </a:solidFill>
                <a:latin typeface="Georgia" pitchFamily="1" panose="02020603050405020304"/>
              </a:rPr>
              <a:t>Estimated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l">
              <a:lnSpc>
                <a:spcPts val="1300"/>
              </a:lnSpc>
              <a:spcBef>
                <a:spcPts val="550"/>
              </a:spcBef>
              <a:spcAft>
                <a:spcPts val="0"/>
              </a:spcAft>
            </a:pPr>
            <a:r>
              <a:rPr lang="en-US" sz="1050" spc="0">
                <a:solidFill>
                  <a:srgbClr val="000000"/>
                </a:solidFill>
                <a:latin typeface="Georgia" pitchFamily="1" panose="02020603050405020304"/>
              </a:rPr>
              <a:t>Stock is: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Publicly Traded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Closely Held </a:t>
            </a:r>
          </a:p>
          <a:p>
            <a:pPr marL="0" marR="0" indent="0" algn="l">
              <a:lnSpc>
                <a:spcPts val="1200"/>
              </a:lnSpc>
              <a:spcBef>
                <a:spcPts val="570"/>
              </a:spcBef>
              <a:spcAft>
                <a:spcPts val="0"/>
              </a:spcAft>
              <a:tabLst>
                <a:tab algn="r" pos="6400800"/>
              </a:tabLst>
            </a:pPr>
            <a:r>
              <a:rPr lang="en-US" sz="1050" spc="0">
                <a:solidFill>
                  <a:srgbClr val="000000"/>
                </a:solidFill>
                <a:latin typeface="Georgia" pitchFamily="1" panose="02020603050405020304"/>
              </a:rPr>
              <a:t>Location of Certificates:  </a:t>
            </a:r>
            <a:r>
              <a:rPr lang="en-US" sz="100" spc="0">
                <a:solidFill>
                  <a:srgbClr val="000000"/>
                </a:solidFill>
                <a:latin typeface="Georgia" pitchFamily="1" panose="02020603050405020304"/>
              </a:rPr>
              <a:t> </a:t>
            </a:r>
          </a:p>
          <a:p>
            <a:pPr marL="0" marR="0" indent="0" algn="l">
              <a:lnSpc>
                <a:spcPts val="1200"/>
              </a:lnSpc>
              <a:spcBef>
                <a:spcPts val="2415"/>
              </a:spcBef>
              <a:spcAft>
                <a:spcPts val="0"/>
              </a:spcAft>
            </a:pPr>
            <a:r>
              <a:rPr lang="en-US" sz="1100" spc="0">
                <a:solidFill>
                  <a:srgbClr val="000000"/>
                </a:solidFill>
                <a:latin typeface="Georgia" pitchFamily="1" panose="02020603050405020304"/>
              </a:rPr>
              <a:t>2. I own the following stocks: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Company Name: </a:t>
            </a:r>
            <a:r>
              <a:rPr lang="en-US" sz="100" spc="0">
                <a:solidFill>
                  <a:srgbClr val="000000"/>
                </a:solidFill>
                <a:latin typeface="Georgia" pitchFamily="1" panose="02020603050405020304"/>
              </a:rPr>
              <a:t> </a:t>
            </a:r>
          </a:p>
          <a:p>
            <a:pPr marL="0" marR="0" indent="0" algn="l">
              <a:lnSpc>
                <a:spcPts val="1800"/>
              </a:lnSpc>
              <a:spcBef>
                <a:spcPts val="75"/>
              </a:spcBef>
              <a:spcAft>
                <a:spcPts val="0"/>
              </a:spcAft>
              <a:tabLst>
                <a:tab algn="l" pos="2148840"/>
                <a:tab algn="r" pos="6400800"/>
              </a:tabLst>
            </a:pPr>
            <a:r>
              <a:rPr lang="en-US" sz="1050" spc="0">
                <a:solidFill>
                  <a:srgbClr val="000000"/>
                </a:solidFill>
                <a:latin typeface="Georgia" pitchFamily="1" panose="02020603050405020304"/>
              </a:rPr>
              <a:t>Estimated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Stock is: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Publicly Traded </a:t>
            </a:r>
            <a:r>
              <a:rPr lang="en-US" sz="1200" spc="0">
                <a:solidFill>
                  <a:srgbClr val="000000"/>
                </a:solidFill>
                <a:latin typeface="Garamond" pitchFamily="1" panose="02020603050405020304"/>
              </a:rPr>
              <a:t>O </a:t>
            </a:r>
            <a:r>
              <a:rPr lang="en-US" sz="1050" spc="0">
                <a:solidFill>
                  <a:srgbClr val="000000"/>
                </a:solidFill>
                <a:latin typeface="Georgia" pitchFamily="1" panose="02020603050405020304"/>
              </a:rPr>
              <a:t>Closely Held </a:t>
            </a:r>
          </a:p>
          <a:p>
            <a:pPr marL="0" marR="0" indent="0" algn="l">
              <a:lnSpc>
                <a:spcPts val="1200"/>
              </a:lnSpc>
              <a:spcBef>
                <a:spcPts val="570"/>
              </a:spcBef>
              <a:spcAft>
                <a:spcPts val="0"/>
              </a:spcAft>
              <a:tabLst>
                <a:tab algn="r" pos="6400800"/>
              </a:tabLst>
            </a:pPr>
            <a:r>
              <a:rPr lang="en-US" sz="1050" spc="0">
                <a:solidFill>
                  <a:srgbClr val="000000"/>
                </a:solidFill>
                <a:latin typeface="Georgia" pitchFamily="1" panose="02020603050405020304"/>
              </a:rPr>
              <a:t>Location of Certificates: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Stock Options/Stock Purchase Plans </a:t>
            </a:r>
          </a:p>
          <a:p>
            <a:pPr marL="0" marR="0" indent="182880" algn="l">
              <a:lnSpc>
                <a:spcPts val="1200"/>
              </a:lnSpc>
              <a:spcBef>
                <a:spcPts val="605"/>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Name of Stock Options: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Issuing Company: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r" pos="6400800"/>
              </a:tabLst>
            </a:pPr>
            <a:r>
              <a:rPr lang="en-US" sz="1050" spc="0">
                <a:solidFill>
                  <a:srgbClr val="000000"/>
                </a:solidFill>
                <a:latin typeface="Georgia" pitchFamily="1" panose="02020603050405020304"/>
              </a:rPr>
              <a:t>Grant Date: </a:t>
            </a:r>
            <a:r>
              <a:rPr lang="en-US" sz="1050" spc="0">
                <a:solidFill>
                  <a:srgbClr val="000000"/>
                </a:solidFill>
                <a:latin typeface="Georgia" pitchFamily="1" panose="02020603050405020304"/>
              </a:rPr>
              <a:t> Exercise Price: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l" pos="4572000"/>
                <a:tab algn="r" pos="6400800"/>
              </a:tabLst>
            </a:pPr>
            <a:r>
              <a:rPr lang="en-US" sz="1050" spc="0">
                <a:solidFill>
                  <a:srgbClr val="000000"/>
                </a:solidFill>
                <a:latin typeface="Georgia" pitchFamily="1" panose="02020603050405020304"/>
              </a:rPr>
              <a:t>Expiration Date: </a:t>
            </a:r>
            <a:r>
              <a:rPr lang="en-US" sz="1050" spc="0">
                <a:solidFill>
                  <a:srgbClr val="000000"/>
                </a:solidFill>
                <a:latin typeface="Georgia" pitchFamily="1" panose="02020603050405020304"/>
              </a:rPr>
              <a:t> Vesting Period: </a:t>
            </a:r>
            <a:r>
              <a:rPr lang="en-US" sz="1050" spc="0">
                <a:solidFill>
                  <a:srgbClr val="000000"/>
                </a:solidFill>
                <a:latin typeface="Georgia" pitchFamily="1" panose="02020603050405020304"/>
              </a:rPr>
              <a:t> Exercise Period: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Customer Service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Certificates or Documents: </a:t>
            </a:r>
            <a:r>
              <a:rPr lang="en-US" sz="100" spc="0">
                <a:solidFill>
                  <a:srgbClr val="000000"/>
                </a:solidFill>
                <a:latin typeface="Georgia" pitchFamily="1" panose="02020603050405020304"/>
              </a:rPr>
              <a:t> </a:t>
            </a:r>
          </a:p>
          <a:p>
            <a:pPr marL="0" marR="0" indent="182880" algn="l">
              <a:lnSpc>
                <a:spcPts val="1200"/>
              </a:lnSpc>
              <a:spcBef>
                <a:spcPts val="2160"/>
              </a:spcBef>
              <a:spcAft>
                <a:spcPts val="0"/>
              </a:spcAft>
              <a:buFont typeface="Georgia"/>
              <a:buAutoNum type="arabicPeriod"/>
              <a:tabLst>
                <a:tab algn="r" pos="6400800"/>
              </a:tabLst>
            </a:pPr>
            <a:r>
              <a:rPr lang="en-US" sz="1050" spc="0">
                <a:solidFill>
                  <a:srgbClr val="000000"/>
                </a:solidFill>
                <a:latin typeface="Georgia" pitchFamily="1" panose="02020603050405020304"/>
              </a:rPr>
              <a:t>Name of Stock Options: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Issuing Company: </a:t>
            </a:r>
            <a:r>
              <a:rPr lang="en-US" sz="100" spc="0">
                <a:solidFill>
                  <a:srgbClr val="000000"/>
                </a:solidFill>
                <a:latin typeface="Georgia" pitchFamily="1" panose="02020603050405020304"/>
              </a:rPr>
              <a:t> </a:t>
            </a:r>
          </a:p>
          <a:p>
            <a:pPr marL="0" marR="0" indent="0" algn="l">
              <a:lnSpc>
                <a:spcPts val="1200"/>
              </a:lnSpc>
              <a:spcBef>
                <a:spcPts val="62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r" pos="6400800"/>
              </a:tabLst>
            </a:pPr>
            <a:r>
              <a:rPr lang="en-US" sz="1050" spc="0">
                <a:solidFill>
                  <a:srgbClr val="000000"/>
                </a:solidFill>
                <a:latin typeface="Georgia" pitchFamily="1" panose="02020603050405020304"/>
              </a:rPr>
              <a:t>Grant Date: </a:t>
            </a:r>
            <a:r>
              <a:rPr lang="en-US" sz="1050" spc="0">
                <a:solidFill>
                  <a:srgbClr val="000000"/>
                </a:solidFill>
                <a:latin typeface="Georgia" pitchFamily="1" panose="02020603050405020304"/>
              </a:rPr>
              <a:t> Exercise Price: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291840"/>
                <a:tab algn="l" pos="4572000"/>
                <a:tab algn="r" pos="6400800"/>
              </a:tabLst>
            </a:pPr>
            <a:r>
              <a:rPr lang="en-US" sz="1050" spc="0">
                <a:solidFill>
                  <a:srgbClr val="000000"/>
                </a:solidFill>
                <a:latin typeface="Georgia" pitchFamily="1" panose="02020603050405020304"/>
              </a:rPr>
              <a:t>Expiration Date: </a:t>
            </a:r>
            <a:r>
              <a:rPr lang="en-US" sz="1050" spc="0">
                <a:solidFill>
                  <a:srgbClr val="000000"/>
                </a:solidFill>
                <a:latin typeface="Georgia" pitchFamily="1" panose="02020603050405020304"/>
              </a:rPr>
              <a:t> Vesting Period: </a:t>
            </a:r>
            <a:r>
              <a:rPr lang="en-US" sz="1050" spc="0">
                <a:solidFill>
                  <a:srgbClr val="000000"/>
                </a:solidFill>
                <a:latin typeface="Georgia" pitchFamily="1" panose="02020603050405020304"/>
              </a:rPr>
              <a:t> Exercise Period: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Customer Service 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Certificates or Documents: </a:t>
            </a:r>
            <a:r>
              <a:rPr lang="en-US" sz="100" spc="0">
                <a:solidFill>
                  <a:srgbClr val="000000"/>
                </a:solidFill>
                <a:latin typeface="Georgia" pitchFamily="1" panose="02020603050405020304"/>
              </a:rPr>
              <a:t> </a:t>
            </a:r>
          </a:p>
          <a:p>
            <a:pPr marL="0" marR="0" indent="0" algn="l">
              <a:lnSpc>
                <a:spcPts val="1400"/>
              </a:lnSpc>
              <a:spcBef>
                <a:spcPts val="1710"/>
              </a:spcBef>
              <a:spcAft>
                <a:spcPts val="0"/>
              </a:spcAft>
            </a:pPr>
            <a:r>
              <a:rPr lang="en-US" sz="1200" b="1" spc="-10">
                <a:solidFill>
                  <a:srgbClr val="000000"/>
                </a:solidFill>
                <a:latin typeface="Arial" pitchFamily="2" panose="02020603050405020304"/>
              </a:rPr>
              <a:t>Bonds </a:t>
            </a:r>
          </a:p>
          <a:p>
            <a:pPr marL="0" marR="0" indent="182880" algn="l">
              <a:lnSpc>
                <a:spcPts val="1300"/>
              </a:lnSpc>
              <a:spcBef>
                <a:spcPts val="525"/>
              </a:spcBef>
              <a:spcAft>
                <a:spcPts val="0"/>
              </a:spcAft>
              <a:buFont typeface="Georgia"/>
              <a:buAutoNum startAt="1" type="arabicPeriod"/>
            </a:pPr>
            <a:r>
              <a:rPr lang="en-US" sz="1100" spc="35">
                <a:solidFill>
                  <a:srgbClr val="000000"/>
                </a:solidFill>
                <a:latin typeface="Georgia" pitchFamily="1" panose="02020603050405020304"/>
              </a:rPr>
              <a:t>Type: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Corporate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State Gov’t.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Municipal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Federal </a:t>
            </a:r>
            <a:r>
              <a:rPr lang="en-US" sz="1200" spc="35">
                <a:solidFill>
                  <a:srgbClr val="000000"/>
                </a:solidFill>
                <a:latin typeface="Garamond" pitchFamily="1" panose="02020603050405020304"/>
              </a:rPr>
              <a:t>O </a:t>
            </a:r>
            <a:r>
              <a:rPr lang="en-US" sz="1100" spc="35">
                <a:solidFill>
                  <a:srgbClr val="000000"/>
                </a:solidFill>
                <a:latin typeface="Georgia" pitchFamily="1" panose="02020603050405020304"/>
              </a:rPr>
              <a:t>Other </a:t>
            </a:r>
          </a:p>
          <a:p>
            <a:pPr marL="0" marR="0" indent="0" algn="l">
              <a:lnSpc>
                <a:spcPts val="1200"/>
              </a:lnSpc>
              <a:spcBef>
                <a:spcPts val="570"/>
              </a:spcBef>
              <a:spcAft>
                <a:spcPts val="0"/>
              </a:spcAft>
              <a:tabLst>
                <a:tab algn="l" pos="1828800"/>
                <a:tab algn="r" pos="6400800"/>
              </a:tabLst>
            </a:pPr>
            <a:r>
              <a:rPr lang="en-US" sz="1050" spc="0">
                <a:solidFill>
                  <a:srgbClr val="000000"/>
                </a:solidFill>
                <a:latin typeface="Georgia" pitchFamily="1" panose="02020603050405020304"/>
              </a:rPr>
              <a:t>Amount of Bond: </a:t>
            </a:r>
            <a:r>
              <a:rPr lang="en-US" sz="1050" spc="0">
                <a:solidFill>
                  <a:srgbClr val="000000"/>
                </a:solidFill>
                <a:latin typeface="Georgia" pitchFamily="1" panose="02020603050405020304"/>
              </a:rPr>
              <a:t> Interest Rate Paid: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Number of Bonds: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Maturity Date: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l" pos="4160520"/>
                <a:tab algn="r" pos="640080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300"/>
              </a:lnSpc>
              <a:spcBef>
                <a:spcPts val="2035"/>
              </a:spcBef>
              <a:spcAft>
                <a:spcPts val="0"/>
              </a:spcAft>
              <a:buFont typeface="Georgia"/>
              <a:buAutoNum type="arabicPeriod"/>
            </a:pPr>
            <a:r>
              <a:rPr lang="en-US" sz="1050" spc="35">
                <a:solidFill>
                  <a:srgbClr val="000000"/>
                </a:solidFill>
                <a:latin typeface="Georgia" pitchFamily="1" panose="02020603050405020304"/>
              </a:rPr>
              <a:t>Type: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Corporate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State Gov’t.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Municipal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Federal </a:t>
            </a:r>
            <a:r>
              <a:rPr lang="en-US" sz="1200" spc="35">
                <a:solidFill>
                  <a:srgbClr val="000000"/>
                </a:solidFill>
                <a:latin typeface="Garamond" pitchFamily="1" panose="02020603050405020304"/>
              </a:rPr>
              <a:t>O </a:t>
            </a:r>
            <a:r>
              <a:rPr lang="en-US" sz="1050" spc="35">
                <a:solidFill>
                  <a:srgbClr val="000000"/>
                </a:solidFill>
                <a:latin typeface="Georgia" pitchFamily="1" panose="02020603050405020304"/>
              </a:rPr>
              <a:t>Other </a:t>
            </a:r>
          </a:p>
          <a:p>
            <a:pPr marL="0" marR="0" indent="0" algn="l">
              <a:lnSpc>
                <a:spcPts val="1200"/>
              </a:lnSpc>
              <a:spcBef>
                <a:spcPts val="570"/>
              </a:spcBef>
              <a:spcAft>
                <a:spcPts val="0"/>
              </a:spcAft>
              <a:tabLst>
                <a:tab algn="l" pos="1828800"/>
                <a:tab algn="r" pos="6400800"/>
              </a:tabLst>
            </a:pPr>
            <a:r>
              <a:rPr lang="en-US" sz="1050" spc="0">
                <a:solidFill>
                  <a:srgbClr val="000000"/>
                </a:solidFill>
                <a:latin typeface="Georgia" pitchFamily="1" panose="02020603050405020304"/>
              </a:rPr>
              <a:t>Amount of Bond: </a:t>
            </a:r>
            <a:r>
              <a:rPr lang="en-US" sz="1050" spc="0">
                <a:solidFill>
                  <a:srgbClr val="000000"/>
                </a:solidFill>
                <a:latin typeface="Georgia" pitchFamily="1" panose="02020603050405020304"/>
              </a:rPr>
              <a:t> Interest Rate Paid: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Number of Bonds: </a:t>
            </a:r>
            <a:r>
              <a:rPr lang="en-US" sz="100" spc="0">
                <a:solidFill>
                  <a:srgbClr val="000000"/>
                </a:solidFill>
                <a:latin typeface="Georgia" pitchFamily="1" panose="02020603050405020304"/>
              </a:rPr>
              <a:t> </a:t>
            </a:r>
          </a:p>
          <a:p>
            <a:pPr marL="0" marR="0" indent="0" algn="l">
              <a:lnSpc>
                <a:spcPts val="1200"/>
              </a:lnSpc>
              <a:spcBef>
                <a:spcPts val="645"/>
              </a:spcBef>
              <a:spcAft>
                <a:spcPts val="1920"/>
              </a:spcAft>
              <a:tabLst>
                <a:tab algn="r" pos="6400800"/>
              </a:tabLst>
            </a:pPr>
            <a:r>
              <a:rPr lang="en-US" sz="1050" spc="0">
                <a:solidFill>
                  <a:srgbClr val="000000"/>
                </a:solidFill>
                <a:latin typeface="Georgia" pitchFamily="1" panose="02020603050405020304"/>
              </a:rPr>
              <a:t>Issuer:  </a:t>
            </a:r>
            <a:r>
              <a:rPr lang="en-US" sz="100" spc="0">
                <a:solidFill>
                  <a:srgbClr val="000000"/>
                </a:solidFill>
                <a:latin typeface="Georgia" pitchFamily="1" panose="02020603050405020304"/>
              </a:rPr>
              <a:t> </a:t>
            </a:r>
          </a:p>
        </p:txBody>
      </p:sp>
    </p:spTree>
  </p:cSld>
  <p:clrMapOvr>
    <a:masterClrMapping/>
  </p:clrMapOvr>
</p:sld>
</file>

<file path=ppt/slides/slide12.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913130"/>
          </a:xfrm>
          <a:prstGeom prst="rect">
            <a:avLst/>
          </a:prstGeom>
          <a:noFill/>
          <a:ln w="0" cmpd="sng">
            <a:noFill/>
            <a:prstDash val="solid"/>
          </a:ln>
        </p:spPr>
        <p:txBody>
          <a:bodyPr vert="horz" lIns="0" tIns="9525" rIns="0" bIns="0" anchor="t"/>
          <a:lstStyle/>
          <a:p>
            <a:pPr marL="0" marR="0" indent="0" algn="l">
              <a:lnSpc>
                <a:spcPts val="1200"/>
              </a:lnSpc>
              <a:spcAft>
                <a:spcPts val="0"/>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Maturity Date:  </a:t>
            </a:r>
            <a:r>
              <a:rPr lang="en-US" sz="100" spc="0">
                <a:solidFill>
                  <a:srgbClr val="000000"/>
                </a:solidFill>
                <a:latin typeface="Georgia" pitchFamily="1" panose="02020603050405020304"/>
              </a:rPr>
              <a:t> </a:t>
            </a:r>
          </a:p>
          <a:p>
            <a:pPr marL="0" marR="0" indent="0" algn="l">
              <a:lnSpc>
                <a:spcPts val="1200"/>
              </a:lnSpc>
              <a:spcBef>
                <a:spcPts val="645"/>
              </a:spcBef>
              <a:spcAft>
                <a:spcPts val="2350"/>
              </a:spcAft>
              <a:tabLst>
                <a:tab algn="l" pos="3108960"/>
                <a:tab algn="r" pos="6355080"/>
              </a:tabLst>
            </a:pPr>
            <a:r>
              <a:rPr lang="en-US" sz="1050" spc="0">
                <a:solidFill>
                  <a:srgbClr val="000000"/>
                </a:solidFill>
                <a:latin typeface="Georgia" pitchFamily="1" panose="02020603050405020304"/>
              </a:rPr>
              <a:t>Representative’s Name:  </a:t>
            </a:r>
            <a:r>
              <a:rPr lang="en-US" sz="1050" spc="0">
                <a:solidFill>
                  <a:srgbClr val="000000"/>
                </a:solidFill>
                <a:latin typeface="Georgia" pitchFamily="1" panose="02020603050405020304"/>
              </a:rPr>
              <a:t> Phone Number:  </a:t>
            </a:r>
            <a:r>
              <a:rPr lang="en-US" sz="100" spc="0">
                <a:solidFill>
                  <a:srgbClr val="000000"/>
                </a:solidFill>
                <a:latin typeface="Georgia" pitchFamily="1" panose="02020603050405020304"/>
              </a:rPr>
              <a:t> </a:t>
            </a:r>
          </a:p>
        </p:txBody>
      </p:sp>
      <p:sp>
        <p:nvSpPr>
          <p:cNvPr id="4" name=""/>
          <p:cNvSpPr/>
          <p:nvPr>
            <p:ph type="body" idx="10"/>
          </p:nvPr>
        </p:nvSpPr>
        <p:spPr>
          <a:xfrm>
            <a:off x="679450" y="1344930"/>
            <a:ext cx="6413500" cy="313690"/>
          </a:xfrm>
          <a:prstGeom prst="rect">
            <a:avLst/>
          </a:prstGeom>
          <a:noFill/>
          <a:ln w="0" cmpd="sng">
            <a:noFill/>
            <a:prstDash val="solid"/>
          </a:ln>
        </p:spPr>
        <p:txBody>
          <a:bodyPr vert="horz" lIns="0" tIns="635" rIns="0" bIns="0" anchor="t">
            <a:normAutofit fontScale="95000"/>
          </a:bodyPr>
          <a:lstStyle/>
          <a:p>
            <a:pPr marL="0" marR="0" indent="0" algn="ctr">
              <a:lnSpc>
                <a:spcPts val="2400"/>
              </a:lnSpc>
              <a:spcAft>
                <a:spcPts val="0"/>
              </a:spcAft>
            </a:pPr>
            <a:r>
              <a:rPr lang="en-US" sz="2150" spc="0">
                <a:solidFill>
                  <a:srgbClr val="000000"/>
                </a:solidFill>
                <a:latin typeface="Times New Roman" pitchFamily="1" panose="02020603050405020304"/>
              </a:rPr>
              <a:t>OTHER ASSETS </a:t>
            </a:r>
          </a:p>
        </p:txBody>
      </p:sp>
      <p:sp>
        <p:nvSpPr>
          <p:cNvPr id="5" name=""/>
          <p:cNvSpPr/>
          <p:nvPr>
            <p:ph type="body" idx="10"/>
          </p:nvPr>
        </p:nvSpPr>
        <p:spPr>
          <a:xfrm>
            <a:off x="679450" y="1658620"/>
            <a:ext cx="6413500" cy="1499870"/>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200" b="1" spc="-20">
                <a:solidFill>
                  <a:srgbClr val="000000"/>
                </a:solidFill>
                <a:latin typeface="Arial" pitchFamily="2" panose="02020603050405020304"/>
              </a:rPr>
              <a:t>REAL ESTATE </a:t>
            </a:r>
          </a:p>
          <a:p>
            <a:pPr marL="0" marR="0" indent="0" algn="l">
              <a:lnSpc>
                <a:spcPts val="1200"/>
              </a:lnSpc>
              <a:spcBef>
                <a:spcPts val="550"/>
              </a:spcBef>
              <a:spcAft>
                <a:spcPts val="0"/>
              </a:spcAft>
            </a:pPr>
            <a:r>
              <a:rPr lang="en-US" sz="1100" spc="20">
                <a:solidFill>
                  <a:srgbClr val="000000"/>
                </a:solidFill>
                <a:latin typeface="Georgia" pitchFamily="1" panose="02020603050405020304"/>
              </a:rPr>
              <a:t>Type of Property: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Residential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Commercial </a:t>
            </a:r>
            <a:r>
              <a:rPr lang="en-US" sz="900" spc="20">
                <a:solidFill>
                  <a:srgbClr val="000000"/>
                </a:solidFill>
                <a:latin typeface="Tahoma" pitchFamily="2" panose="02020603050405020304"/>
              </a:rPr>
              <a:t>(I) </a:t>
            </a:r>
            <a:r>
              <a:rPr lang="en-US" sz="1100" spc="20">
                <a:solidFill>
                  <a:srgbClr val="000000"/>
                </a:solidFill>
                <a:latin typeface="Georgia" pitchFamily="1" panose="02020603050405020304"/>
              </a:rPr>
              <a:t>Rental </a:t>
            </a:r>
          </a:p>
          <a:p>
            <a:pPr marL="0" marR="0" indent="0" algn="l">
              <a:lnSpc>
                <a:spcPts val="1200"/>
              </a:lnSpc>
              <a:spcBef>
                <a:spcPts val="645"/>
              </a:spcBef>
              <a:spcAft>
                <a:spcPts val="0"/>
              </a:spcAft>
              <a:tabLst>
                <a:tab algn="l" pos="2743200"/>
              </a:tabLst>
            </a:pPr>
            <a:r>
              <a:rPr lang="en-US" sz="1050" spc="0">
                <a:solidFill>
                  <a:srgbClr val="000000"/>
                </a:solidFill>
                <a:latin typeface="Georgia" pitchFamily="1" panose="02020603050405020304"/>
              </a:rPr>
              <a:t>Owner(s):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l" pos="2743200"/>
              </a:tabLst>
            </a:pPr>
            <a:r>
              <a:rPr lang="en-US" sz="1050" spc="0">
                <a:solidFill>
                  <a:srgbClr val="000000"/>
                </a:solidFill>
                <a:latin typeface="Georgia" pitchFamily="1" panose="02020603050405020304"/>
              </a:rPr>
              <a:t>Estimated Value:  </a:t>
            </a:r>
            <a:r>
              <a:rPr lang="en-US" sz="1050" spc="0">
                <a:solidFill>
                  <a:srgbClr val="000000"/>
                </a:solidFill>
                <a:latin typeface="Georgia" pitchFamily="1" panose="02020603050405020304"/>
              </a:rPr>
              <a:t> Mortgage Balance: </a:t>
            </a:r>
          </a:p>
          <a:p>
            <a:pPr marL="0" marR="0" indent="0" algn="l">
              <a:lnSpc>
                <a:spcPts val="1800"/>
              </a:lnSpc>
              <a:spcBef>
                <a:spcPts val="0"/>
              </a:spcBef>
              <a:spcAft>
                <a:spcPts val="1585"/>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br/>
            <a:r>
              <a:rPr lang="en-US" sz="1100" spc="0">
                <a:solidFill>
                  <a:srgbClr val="000000"/>
                </a:solidFill>
                <a:latin typeface="Georgia" pitchFamily="1" panose="02020603050405020304"/>
              </a:rPr>
              <a:t>List improvements made and dates: </a:t>
            </a:r>
          </a:p>
        </p:txBody>
      </p:sp>
      <p:sp>
        <p:nvSpPr>
          <p:cNvPr id="6" name=""/>
          <p:cNvSpPr/>
          <p:nvPr>
            <p:ph type="body" idx="10"/>
          </p:nvPr>
        </p:nvSpPr>
        <p:spPr>
          <a:xfrm>
            <a:off x="679450" y="3158490"/>
            <a:ext cx="6413500" cy="914400"/>
          </a:xfrm>
          <a:prstGeom prst="rect">
            <a:avLst/>
          </a:prstGeom>
          <a:noFill/>
          <a:ln w="0" cmpd="sng">
            <a:noFill/>
            <a:prstDash val="solid"/>
          </a:ln>
        </p:spPr>
        <p:txBody>
          <a:bodyPr vert="horz" lIns="0" tIns="334010" rIns="0" bIns="0" anchor="t"/>
          <a:lstStyle/>
          <a:p>
            <a:pPr marL="0" marR="0" indent="0" algn="l">
              <a:lnSpc>
                <a:spcPts val="1200"/>
              </a:lnSpc>
              <a:spcAft>
                <a:spcPts val="0"/>
              </a:spcAft>
            </a:pPr>
            <a:r>
              <a:rPr lang="en-US" sz="1050" spc="0">
                <a:solidFill>
                  <a:srgbClr val="000000"/>
                </a:solidFill>
                <a:latin typeface="Georgia" pitchFamily="1" panose="02020603050405020304"/>
              </a:rPr>
              <a:t>Provide locations of original abstract and/or title insurance certificate: </a:t>
            </a:r>
          </a:p>
          <a:p>
            <a:pPr marL="0" marR="0" indent="0" algn="l">
              <a:lnSpc>
                <a:spcPts val="1200"/>
              </a:lnSpc>
              <a:spcBef>
                <a:spcPts val="645"/>
              </a:spcBef>
              <a:spcAft>
                <a:spcPts val="1585"/>
              </a:spcAft>
              <a:tabLst>
                <a:tab algn="l" pos="4114800"/>
              </a:tabLst>
            </a:pPr>
            <a:r>
              <a:rPr lang="en-US" sz="1050" spc="0">
                <a:solidFill>
                  <a:srgbClr val="000000"/>
                </a:solidFill>
                <a:latin typeface="Georgia" pitchFamily="1" panose="02020603050405020304"/>
              </a:rPr>
              <a:t>Provide location of lien if mortgage is paid off:  </a:t>
            </a:r>
            <a:r>
              <a:rPr lang="en-US" sz="100" spc="0">
                <a:solidFill>
                  <a:srgbClr val="000000"/>
                </a:solidFill>
                <a:latin typeface="Georgia" pitchFamily="1" panose="02020603050405020304"/>
              </a:rPr>
              <a:t> </a:t>
            </a:r>
          </a:p>
        </p:txBody>
      </p:sp>
      <p:sp>
        <p:nvSpPr>
          <p:cNvPr id="7" name=""/>
          <p:cNvSpPr/>
          <p:nvPr>
            <p:ph type="body" idx="10"/>
          </p:nvPr>
        </p:nvSpPr>
        <p:spPr>
          <a:xfrm>
            <a:off x="679450" y="4072890"/>
            <a:ext cx="6413500" cy="1066800"/>
          </a:xfrm>
          <a:prstGeom prst="rect">
            <a:avLst/>
          </a:prstGeom>
          <a:noFill/>
          <a:ln w="0" cmpd="sng">
            <a:noFill/>
            <a:prstDash val="solid"/>
          </a:ln>
        </p:spPr>
        <p:txBody>
          <a:bodyPr vert="horz" lIns="0" tIns="237490" rIns="0" bIns="0" anchor="t"/>
          <a:lstStyle/>
          <a:p>
            <a:pPr marL="0" marR="0" indent="0" algn="l">
              <a:lnSpc>
                <a:spcPts val="1400"/>
              </a:lnSpc>
              <a:spcAft>
                <a:spcPts val="0"/>
              </a:spcAft>
            </a:pPr>
            <a:r>
              <a:rPr lang="en-US" sz="1200" b="1" spc="0">
                <a:solidFill>
                  <a:srgbClr val="000000"/>
                </a:solidFill>
                <a:latin typeface="Arial" pitchFamily="2" panose="02020603050405020304"/>
              </a:rPr>
              <a:t>PERSONAL PROPERTY </a:t>
            </a:r>
          </a:p>
          <a:p>
            <a:pPr marL="0" marR="0" indent="0" algn="l">
              <a:lnSpc>
                <a:spcPts val="1200"/>
              </a:lnSpc>
              <a:spcBef>
                <a:spcPts val="605"/>
              </a:spcBef>
              <a:spcAft>
                <a:spcPts val="0"/>
              </a:spcAft>
            </a:pPr>
            <a:r>
              <a:rPr lang="en-US" sz="1050" spc="0">
                <a:solidFill>
                  <a:srgbClr val="000000"/>
                </a:solidFill>
                <a:latin typeface="Georgia" pitchFamily="1" panose="02020603050405020304"/>
              </a:rPr>
              <a:t>If you have personal property that you may have stored, list the location of the storage facility and </a:t>
            </a:r>
          </a:p>
          <a:p>
            <a:pPr marL="0" marR="0" indent="0" algn="l">
              <a:lnSpc>
                <a:spcPts val="1200"/>
              </a:lnSpc>
              <a:spcBef>
                <a:spcPts val="645"/>
              </a:spcBef>
              <a:spcAft>
                <a:spcPts val="1605"/>
              </a:spcAft>
              <a:tabLst>
                <a:tab algn="l" pos="5760720"/>
              </a:tabLst>
            </a:pPr>
            <a:r>
              <a:rPr lang="en-US" sz="1050" spc="0">
                <a:solidFill>
                  <a:srgbClr val="000000"/>
                </a:solidFill>
                <a:latin typeface="Georgia" pitchFamily="1" panose="02020603050405020304"/>
              </a:rPr>
              <a:t>description of items stored:  </a:t>
            </a:r>
            <a:r>
              <a:rPr lang="en-US" sz="100" spc="0">
                <a:solidFill>
                  <a:srgbClr val="000000"/>
                </a:solidFill>
                <a:latin typeface="Georgia" pitchFamily="1" panose="02020603050405020304"/>
              </a:rPr>
              <a:t> </a:t>
            </a:r>
          </a:p>
        </p:txBody>
      </p:sp>
      <p:sp>
        <p:nvSpPr>
          <p:cNvPr id="8" name=""/>
          <p:cNvSpPr/>
          <p:nvPr>
            <p:ph type="body" idx="10"/>
          </p:nvPr>
        </p:nvSpPr>
        <p:spPr>
          <a:xfrm>
            <a:off x="679450" y="5139690"/>
            <a:ext cx="6413500" cy="1143000"/>
          </a:xfrm>
          <a:prstGeom prst="rect">
            <a:avLst/>
          </a:prstGeom>
          <a:noFill/>
          <a:ln w="0" cmpd="sng">
            <a:noFill/>
            <a:prstDash val="solid"/>
          </a:ln>
        </p:spPr>
        <p:txBody>
          <a:bodyPr vert="horz" lIns="0" tIns="562610" rIns="0" bIns="0" anchor="t"/>
          <a:lstStyle/>
          <a:p>
            <a:pPr marL="0" marR="0" indent="0" algn="l">
              <a:lnSpc>
                <a:spcPts val="1200"/>
              </a:lnSpc>
              <a:spcAft>
                <a:spcPts val="0"/>
              </a:spcAft>
            </a:pPr>
            <a:r>
              <a:rPr lang="en-US" sz="1050" spc="0">
                <a:solidFill>
                  <a:srgbClr val="000000"/>
                </a:solidFill>
                <a:latin typeface="Georgia" pitchFamily="1" panose="02020603050405020304"/>
              </a:rPr>
              <a:t>If you have loaned any assets (furniture, art, etc.), list below. </a:t>
            </a:r>
          </a:p>
          <a:p>
            <a:pPr marL="0" marR="0" indent="0" algn="l">
              <a:lnSpc>
                <a:spcPts val="1200"/>
              </a:lnSpc>
              <a:spcBef>
                <a:spcPts val="645"/>
              </a:spcBef>
              <a:spcAft>
                <a:spcPts val="1605"/>
              </a:spcAft>
              <a:tabLst>
                <a:tab algn="l" pos="3566160"/>
              </a:tabLst>
            </a:pPr>
            <a:r>
              <a:rPr lang="en-US" sz="1050" spc="0">
                <a:solidFill>
                  <a:srgbClr val="000000"/>
                </a:solidFill>
                <a:latin typeface="Georgia" pitchFamily="1" panose="02020603050405020304"/>
              </a:rPr>
              <a:t>Objects: </a:t>
            </a:r>
            <a:r>
              <a:rPr lang="en-US" sz="100" spc="0">
                <a:solidFill>
                  <a:srgbClr val="000000"/>
                </a:solidFill>
                <a:latin typeface="Georgia" pitchFamily="1" panose="02020603050405020304"/>
              </a:rPr>
              <a:t> </a:t>
            </a:r>
          </a:p>
        </p:txBody>
      </p:sp>
      <p:sp>
        <p:nvSpPr>
          <p:cNvPr id="9" name=""/>
          <p:cNvSpPr/>
          <p:nvPr>
            <p:ph type="body" idx="10"/>
          </p:nvPr>
        </p:nvSpPr>
        <p:spPr>
          <a:xfrm>
            <a:off x="679450" y="6282690"/>
            <a:ext cx="6413500" cy="457200"/>
          </a:xfrm>
          <a:prstGeom prst="rect">
            <a:avLst/>
          </a:prstGeom>
          <a:noFill/>
          <a:ln w="0" cmpd="sng">
            <a:noFill/>
            <a:prstDash val="solid"/>
          </a:ln>
        </p:spPr>
        <p:txBody>
          <a:bodyPr vert="horz" lIns="0" tIns="105410" rIns="0" bIns="0" anchor="t"/>
          <a:lstStyle/>
          <a:p>
            <a:pPr marL="0" marR="0" indent="0" algn="l">
              <a:lnSpc>
                <a:spcPts val="1200"/>
              </a:lnSpc>
              <a:spcAft>
                <a:spcPts val="1605"/>
              </a:spcAft>
            </a:pPr>
            <a:r>
              <a:rPr lang="en-US" sz="1050" spc="0">
                <a:solidFill>
                  <a:srgbClr val="000000"/>
                </a:solidFill>
                <a:latin typeface="Georgia" pitchFamily="1" panose="02020603050405020304"/>
              </a:rPr>
              <a:t>Person Holding Them: </a:t>
            </a:r>
          </a:p>
        </p:txBody>
      </p:sp>
      <p:sp>
        <p:nvSpPr>
          <p:cNvPr id="10" name=""/>
          <p:cNvSpPr/>
          <p:nvPr>
            <p:ph type="body" idx="10"/>
          </p:nvPr>
        </p:nvSpPr>
        <p:spPr>
          <a:xfrm>
            <a:off x="679450" y="6739890"/>
            <a:ext cx="6413500" cy="1349375"/>
          </a:xfrm>
          <a:prstGeom prst="rect">
            <a:avLst/>
          </a:prstGeom>
          <a:noFill/>
          <a:ln w="0" cmpd="sng">
            <a:noFill/>
            <a:prstDash val="solid"/>
          </a:ln>
        </p:spPr>
        <p:txBody>
          <a:bodyPr vert="horz" lIns="0" tIns="694690" rIns="0" bIns="0" anchor="t"/>
          <a:lstStyle/>
          <a:p>
            <a:pPr marL="0" marR="0" indent="0" algn="l">
              <a:lnSpc>
                <a:spcPts val="1400"/>
              </a:lnSpc>
              <a:spcAft>
                <a:spcPts val="0"/>
              </a:spcAft>
            </a:pPr>
            <a:r>
              <a:rPr lang="en-US" sz="1200" b="1" spc="0">
                <a:solidFill>
                  <a:srgbClr val="000000"/>
                </a:solidFill>
                <a:latin typeface="Arial" pitchFamily="2" panose="02020603050405020304"/>
              </a:rPr>
              <a:t>Bequests </a:t>
            </a:r>
          </a:p>
          <a:p>
            <a:pPr marL="0" marR="0" indent="0" algn="l">
              <a:lnSpc>
                <a:spcPts val="1200"/>
              </a:lnSpc>
              <a:spcBef>
                <a:spcPts val="265"/>
              </a:spcBef>
              <a:spcAft>
                <a:spcPts val="0"/>
              </a:spcAft>
            </a:pPr>
            <a:r>
              <a:rPr lang="en-US" sz="1100" spc="0">
                <a:solidFill>
                  <a:srgbClr val="000000"/>
                </a:solidFill>
                <a:latin typeface="Georgia" pitchFamily="1" panose="02020603050405020304"/>
              </a:rPr>
              <a:t>In addition to your will, have you prepared a list of bequests (heirlooms, art, etc.), and the individuals </a:t>
            </a:r>
          </a:p>
          <a:p>
            <a:pPr marL="0" marR="0" indent="0" algn="l">
              <a:lnSpc>
                <a:spcPts val="1200"/>
              </a:lnSpc>
              <a:spcBef>
                <a:spcPts val="325"/>
              </a:spcBef>
              <a:spcAft>
                <a:spcPts val="790"/>
              </a:spcAft>
            </a:pPr>
            <a:r>
              <a:rPr lang="en-US" sz="1100" spc="0">
                <a:solidFill>
                  <a:srgbClr val="000000"/>
                </a:solidFill>
                <a:latin typeface="Georgia" pitchFamily="1" panose="02020603050405020304"/>
              </a:rPr>
              <a:t>who you would like to receive the property upon your death? If yes, list below. </a:t>
            </a:r>
          </a:p>
        </p:txBody>
      </p:sp>
      <p:sp>
        <p:nvSpPr>
          <p:cNvPr id="11" name=""/>
          <p:cNvSpPr/>
          <p:nvPr>
            <p:ph type="body" idx="10"/>
          </p:nvPr>
        </p:nvSpPr>
        <p:spPr>
          <a:xfrm>
            <a:off x="679450" y="8089265"/>
            <a:ext cx="6413500" cy="12509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55"/>
              </a:spcAft>
              <a:tabLst>
                <a:tab algn="l" pos="1828800"/>
                <a:tab algn="l" pos="3200400"/>
                <a:tab algn="l" pos="5029200"/>
              </a:tabLst>
            </a:pPr>
            <a:r>
              <a:rPr lang="en-US" sz="950" b="1" spc="0">
                <a:solidFill>
                  <a:srgbClr val="000000"/>
                </a:solidFill>
                <a:latin typeface="Arial Narrow" pitchFamily="2" panose="02020603050405020304"/>
              </a:rPr>
              <a:t>Description </a:t>
            </a:r>
            <a:r>
              <a:rPr lang="en-US" sz="950" b="1" spc="0">
                <a:solidFill>
                  <a:srgbClr val="000000"/>
                </a:solidFill>
                <a:latin typeface="Arial Narrow" pitchFamily="2" panose="02020603050405020304"/>
              </a:rPr>
              <a:t>Location </a:t>
            </a:r>
            <a:r>
              <a:rPr lang="en-US" sz="950" b="1" spc="0">
                <a:solidFill>
                  <a:srgbClr val="000000"/>
                </a:solidFill>
                <a:latin typeface="Arial Narrow" pitchFamily="2" panose="02020603050405020304"/>
              </a:rPr>
              <a:t>Name of Individual </a:t>
            </a:r>
            <a:r>
              <a:rPr lang="en-US" sz="950" b="1" spc="0">
                <a:solidFill>
                  <a:srgbClr val="000000"/>
                </a:solidFill>
                <a:latin typeface="Arial Narrow" pitchFamily="2" panose="02020603050405020304"/>
              </a:rPr>
              <a:t>Phone Number </a:t>
            </a:r>
          </a:p>
        </p:txBody>
      </p:sp>
      <p:cxnSp>
        <p:nvCxnSpPr>
          <p:cNvPr id="12" name=""/>
          <p:cNvCxnSpPr/>
          <p:nvPr/>
        </p:nvCxnSpPr>
        <p:spPr>
          <a:xfrm>
            <a:off x="679450" y="3163570"/>
            <a:ext cx="6355715" cy="0"/>
          </a:xfrm>
          <a:prstGeom prst="line">
            <a:avLst/>
          </a:prstGeom>
          <a:ln w="8890" cmpd="sng">
            <a:solidFill>
              <a:srgbClr val="000000"/>
            </a:solidFill>
          </a:ln>
        </p:spPr>
      </p:cxnSp>
      <p:cxnSp>
        <p:nvCxnSpPr>
          <p:cNvPr id="13" name=""/>
          <p:cNvCxnSpPr/>
          <p:nvPr/>
        </p:nvCxnSpPr>
        <p:spPr>
          <a:xfrm>
            <a:off x="679450" y="3392170"/>
            <a:ext cx="6355715" cy="0"/>
          </a:xfrm>
          <a:prstGeom prst="line">
            <a:avLst/>
          </a:prstGeom>
          <a:ln w="8890" cmpd="sng">
            <a:solidFill>
              <a:srgbClr val="000000"/>
            </a:solidFill>
          </a:ln>
        </p:spPr>
      </p:cxnSp>
      <p:cxnSp>
        <p:nvCxnSpPr>
          <p:cNvPr id="14" name=""/>
          <p:cNvCxnSpPr/>
          <p:nvPr/>
        </p:nvCxnSpPr>
        <p:spPr>
          <a:xfrm>
            <a:off x="679450" y="4077970"/>
            <a:ext cx="6355715" cy="0"/>
          </a:xfrm>
          <a:prstGeom prst="line">
            <a:avLst/>
          </a:prstGeom>
          <a:ln w="8890" cmpd="sng">
            <a:solidFill>
              <a:srgbClr val="000000"/>
            </a:solidFill>
          </a:ln>
        </p:spPr>
      </p:cxnSp>
      <p:cxnSp>
        <p:nvCxnSpPr>
          <p:cNvPr id="15" name=""/>
          <p:cNvCxnSpPr/>
          <p:nvPr/>
        </p:nvCxnSpPr>
        <p:spPr>
          <a:xfrm>
            <a:off x="679450" y="5144770"/>
            <a:ext cx="6355715" cy="0"/>
          </a:xfrm>
          <a:prstGeom prst="line">
            <a:avLst/>
          </a:prstGeom>
          <a:ln w="8890" cmpd="sng">
            <a:solidFill>
              <a:srgbClr val="000000"/>
            </a:solidFill>
          </a:ln>
        </p:spPr>
      </p:cxnSp>
      <p:cxnSp>
        <p:nvCxnSpPr>
          <p:cNvPr id="16" name=""/>
          <p:cNvCxnSpPr/>
          <p:nvPr/>
        </p:nvCxnSpPr>
        <p:spPr>
          <a:xfrm>
            <a:off x="679450" y="5373370"/>
            <a:ext cx="6355715" cy="0"/>
          </a:xfrm>
          <a:prstGeom prst="line">
            <a:avLst/>
          </a:prstGeom>
          <a:ln w="8890" cmpd="sng">
            <a:solidFill>
              <a:srgbClr val="000000"/>
            </a:solidFill>
          </a:ln>
        </p:spPr>
      </p:cxnSp>
      <p:cxnSp>
        <p:nvCxnSpPr>
          <p:cNvPr id="17" name=""/>
          <p:cNvCxnSpPr/>
          <p:nvPr/>
        </p:nvCxnSpPr>
        <p:spPr>
          <a:xfrm>
            <a:off x="679450" y="5601970"/>
            <a:ext cx="6355715" cy="0"/>
          </a:xfrm>
          <a:prstGeom prst="line">
            <a:avLst/>
          </a:prstGeom>
          <a:ln w="8890" cmpd="sng">
            <a:solidFill>
              <a:srgbClr val="000000"/>
            </a:solidFill>
          </a:ln>
        </p:spPr>
      </p:cxnSp>
      <p:cxnSp>
        <p:nvCxnSpPr>
          <p:cNvPr id="18" name=""/>
          <p:cNvCxnSpPr/>
          <p:nvPr/>
        </p:nvCxnSpPr>
        <p:spPr>
          <a:xfrm>
            <a:off x="679450" y="6287770"/>
            <a:ext cx="6355715" cy="0"/>
          </a:xfrm>
          <a:prstGeom prst="line">
            <a:avLst/>
          </a:prstGeom>
          <a:ln w="8890" cmpd="sng">
            <a:solidFill>
              <a:srgbClr val="000000"/>
            </a:solidFill>
          </a:ln>
        </p:spPr>
      </p:cxnSp>
      <p:cxnSp>
        <p:nvCxnSpPr>
          <p:cNvPr id="19" name=""/>
          <p:cNvCxnSpPr/>
          <p:nvPr/>
        </p:nvCxnSpPr>
        <p:spPr>
          <a:xfrm>
            <a:off x="679450" y="6744970"/>
            <a:ext cx="6355715" cy="0"/>
          </a:xfrm>
          <a:prstGeom prst="line">
            <a:avLst/>
          </a:prstGeom>
          <a:ln w="8890" cmpd="sng">
            <a:solidFill>
              <a:srgbClr val="000000"/>
            </a:solidFill>
          </a:ln>
        </p:spPr>
      </p:cxnSp>
      <p:cxnSp>
        <p:nvCxnSpPr>
          <p:cNvPr id="20" name=""/>
          <p:cNvCxnSpPr/>
          <p:nvPr/>
        </p:nvCxnSpPr>
        <p:spPr>
          <a:xfrm>
            <a:off x="679450" y="6973570"/>
            <a:ext cx="6355715" cy="0"/>
          </a:xfrm>
          <a:prstGeom prst="line">
            <a:avLst/>
          </a:prstGeom>
          <a:ln w="8890" cmpd="sng">
            <a:solidFill>
              <a:srgbClr val="000000"/>
            </a:solidFill>
          </a:ln>
        </p:spPr>
      </p:cxnSp>
      <p:cxnSp>
        <p:nvCxnSpPr>
          <p:cNvPr id="21" name=""/>
          <p:cNvCxnSpPr/>
          <p:nvPr/>
        </p:nvCxnSpPr>
        <p:spPr>
          <a:xfrm>
            <a:off x="679450" y="7202170"/>
            <a:ext cx="6355715" cy="0"/>
          </a:xfrm>
          <a:prstGeom prst="line">
            <a:avLst/>
          </a:prstGeom>
          <a:ln w="8890" cmpd="sng">
            <a:solidFill>
              <a:srgbClr val="000000"/>
            </a:solidFill>
          </a:ln>
        </p:spPr>
      </p:cxnSp>
      <p:cxnSp>
        <p:nvCxnSpPr>
          <p:cNvPr id="22" name=""/>
          <p:cNvCxnSpPr/>
          <p:nvPr/>
        </p:nvCxnSpPr>
        <p:spPr>
          <a:xfrm>
            <a:off x="679450" y="8421370"/>
            <a:ext cx="6355715" cy="0"/>
          </a:xfrm>
          <a:prstGeom prst="line">
            <a:avLst/>
          </a:prstGeom>
          <a:ln w="8890" cmpd="sng">
            <a:solidFill>
              <a:srgbClr val="000000"/>
            </a:solidFill>
          </a:ln>
        </p:spPr>
      </p:cxnSp>
      <p:cxnSp>
        <p:nvCxnSpPr>
          <p:cNvPr id="23" name=""/>
          <p:cNvCxnSpPr/>
          <p:nvPr/>
        </p:nvCxnSpPr>
        <p:spPr>
          <a:xfrm>
            <a:off x="679450" y="8649970"/>
            <a:ext cx="6355715" cy="0"/>
          </a:xfrm>
          <a:prstGeom prst="line">
            <a:avLst/>
          </a:prstGeom>
          <a:ln w="8890" cmpd="sng">
            <a:solidFill>
              <a:srgbClr val="000000"/>
            </a:solidFill>
          </a:ln>
        </p:spPr>
      </p:cxnSp>
      <p:cxnSp>
        <p:nvCxnSpPr>
          <p:cNvPr id="24" name=""/>
          <p:cNvCxnSpPr/>
          <p:nvPr/>
        </p:nvCxnSpPr>
        <p:spPr>
          <a:xfrm>
            <a:off x="679450" y="8878570"/>
            <a:ext cx="6355715" cy="0"/>
          </a:xfrm>
          <a:prstGeom prst="line">
            <a:avLst/>
          </a:prstGeom>
          <a:ln w="8890" cmpd="sng">
            <a:solidFill>
              <a:srgbClr val="000000"/>
            </a:solidFill>
          </a:ln>
        </p:spPr>
      </p:cxnSp>
      <p:cxnSp>
        <p:nvCxnSpPr>
          <p:cNvPr id="25" name=""/>
          <p:cNvCxnSpPr/>
          <p:nvPr/>
        </p:nvCxnSpPr>
        <p:spPr>
          <a:xfrm>
            <a:off x="679450" y="9107170"/>
            <a:ext cx="6355715" cy="0"/>
          </a:xfrm>
          <a:prstGeom prst="line">
            <a:avLst/>
          </a:prstGeom>
          <a:ln w="8890" cmpd="sng">
            <a:solidFill>
              <a:srgbClr val="000000"/>
            </a:solidFill>
          </a:ln>
        </p:spPr>
      </p:cxnSp>
      <p:cxnSp>
        <p:nvCxnSpPr>
          <p:cNvPr id="26" name=""/>
          <p:cNvCxnSpPr/>
          <p:nvPr/>
        </p:nvCxnSpPr>
        <p:spPr>
          <a:xfrm>
            <a:off x="679450" y="9335770"/>
            <a:ext cx="6355715" cy="0"/>
          </a:xfrm>
          <a:prstGeom prst="line">
            <a:avLst/>
          </a:prstGeom>
          <a:ln w="8890" cmpd="sng">
            <a:solidFill>
              <a:srgbClr val="000000"/>
            </a:solidFill>
          </a:ln>
        </p:spPr>
      </p:cxnSp>
    </p:spTree>
  </p:cSld>
  <p:clrMapOvr>
    <a:masterClrMapping/>
  </p:clrMapOvr>
</p:sld>
</file>

<file path=ppt/slides/slide13.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84530" y="457200"/>
            <a:ext cx="6413500" cy="493395"/>
          </a:xfrm>
          <a:prstGeom prst="rect">
            <a:avLst/>
          </a:prstGeom>
          <a:noFill/>
          <a:ln w="0" cmpd="sng">
            <a:noFill/>
            <a:prstDash val="solid"/>
          </a:ln>
        </p:spPr>
        <p:txBody>
          <a:bodyPr vert="horz" lIns="0" tIns="6350" rIns="0" bIns="0" anchor="t">
            <a:normAutofit fontScale="90000"/>
          </a:bodyPr>
          <a:lstStyle/>
          <a:p>
            <a:pPr marL="0" marR="0" indent="0" algn="ctr">
              <a:lnSpc>
                <a:spcPts val="2500"/>
              </a:lnSpc>
              <a:spcAft>
                <a:spcPts val="1275"/>
              </a:spcAft>
            </a:pPr>
            <a:r>
              <a:rPr lang="en-US" sz="2200" spc="75">
                <a:solidFill>
                  <a:srgbClr val="000000"/>
                </a:solidFill>
                <a:latin typeface="Times New Roman" pitchFamily="1" panose="02020603050405020304"/>
              </a:rPr>
              <a:t>LIABILITIES </a:t>
            </a:r>
          </a:p>
        </p:txBody>
      </p:sp>
      <p:sp>
        <p:nvSpPr>
          <p:cNvPr id="4" name=""/>
          <p:cNvSpPr/>
          <p:nvPr>
            <p:ph type="body" idx="10"/>
          </p:nvPr>
        </p:nvSpPr>
        <p:spPr>
          <a:xfrm>
            <a:off x="652145" y="950595"/>
            <a:ext cx="6413500" cy="4869180"/>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0">
                <a:solidFill>
                  <a:srgbClr val="000000"/>
                </a:solidFill>
                <a:latin typeface="Arial" pitchFamily="2" panose="02020603050405020304"/>
              </a:rPr>
              <a:t>MORTGAGE(S) </a:t>
            </a:r>
          </a:p>
          <a:p>
            <a:pPr marL="0" marR="0" indent="0" algn="l">
              <a:lnSpc>
                <a:spcPts val="1200"/>
              </a:lnSpc>
              <a:spcBef>
                <a:spcPts val="215"/>
              </a:spcBef>
              <a:spcAft>
                <a:spcPts val="0"/>
              </a:spcAft>
            </a:pPr>
            <a:r>
              <a:rPr lang="en-US" sz="1100" spc="15">
                <a:solidFill>
                  <a:srgbClr val="000000"/>
                </a:solidFill>
                <a:latin typeface="Georgia" pitchFamily="1" panose="02020603050405020304"/>
              </a:rPr>
              <a:t>Are you still making mortgage payments?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Yes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No </a:t>
            </a:r>
          </a:p>
          <a:p>
            <a:pPr marL="0" marR="0" indent="182880" algn="l">
              <a:lnSpc>
                <a:spcPts val="1200"/>
              </a:lnSpc>
              <a:spcBef>
                <a:spcPts val="645"/>
              </a:spcBef>
              <a:spcAft>
                <a:spcPts val="0"/>
              </a:spcAft>
              <a:buFont typeface="Georgia"/>
              <a:buAutoNum startAt="1" type="arabicPeriod"/>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182880" algn="l">
              <a:lnSpc>
                <a:spcPts val="1200"/>
              </a:lnSpc>
              <a:spcBef>
                <a:spcPts val="2160"/>
              </a:spcBef>
              <a:spcAft>
                <a:spcPts val="0"/>
              </a:spcAft>
              <a:buFont typeface="Georgia"/>
              <a:buAutoNum type="arabicPeriod"/>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CAR LOANS </a:t>
            </a:r>
          </a:p>
          <a:p>
            <a:pPr marL="0" marR="0" indent="0" algn="l">
              <a:lnSpc>
                <a:spcPts val="1200"/>
              </a:lnSpc>
              <a:spcBef>
                <a:spcPts val="215"/>
              </a:spcBef>
              <a:spcAft>
                <a:spcPts val="0"/>
              </a:spcAft>
            </a:pPr>
            <a:r>
              <a:rPr lang="en-US" sz="1100" spc="15">
                <a:solidFill>
                  <a:srgbClr val="000000"/>
                </a:solidFill>
                <a:latin typeface="Georgia" pitchFamily="1" panose="02020603050405020304"/>
              </a:rPr>
              <a:t>Are you still making car payments?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Yes </a:t>
            </a:r>
            <a:r>
              <a:rPr lang="en-US" sz="900" spc="15">
                <a:solidFill>
                  <a:srgbClr val="000000"/>
                </a:solidFill>
                <a:latin typeface="Tahoma" pitchFamily="2" panose="02020603050405020304"/>
              </a:rPr>
              <a:t>(I) </a:t>
            </a:r>
            <a:r>
              <a:rPr lang="en-US" sz="1100" spc="15">
                <a:solidFill>
                  <a:srgbClr val="000000"/>
                </a:solidFill>
                <a:latin typeface="Georgia" pitchFamily="1" panose="02020603050405020304"/>
              </a:rPr>
              <a:t>No </a:t>
            </a:r>
          </a:p>
          <a:p>
            <a:pPr marL="0" marR="0" indent="0" algn="l">
              <a:lnSpc>
                <a:spcPts val="1200"/>
              </a:lnSpc>
              <a:spcBef>
                <a:spcPts val="645"/>
              </a:spcBef>
              <a:spcAft>
                <a:spcPts val="0"/>
              </a:spcAft>
              <a:tabLst>
                <a:tab algn="l" pos="2834640"/>
                <a:tab algn="r" pos="6400800"/>
              </a:tabLst>
            </a:pPr>
            <a:r>
              <a:rPr lang="en-US" sz="1050" spc="0">
                <a:solidFill>
                  <a:srgbClr val="000000"/>
                </a:solidFill>
                <a:latin typeface="Georgia" pitchFamily="1" panose="02020603050405020304"/>
              </a:rPr>
              <a:t>Loan Number:  </a:t>
            </a:r>
            <a:r>
              <a:rPr lang="en-US" sz="1050" spc="0">
                <a:solidFill>
                  <a:srgbClr val="000000"/>
                </a:solidFill>
                <a:latin typeface="Georgia" pitchFamily="1" panose="02020603050405020304"/>
              </a:rPr>
              <a:t>Monthly Payment: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Lender: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500"/>
              </a:lnSpc>
              <a:spcBef>
                <a:spcPts val="1485"/>
              </a:spcBef>
              <a:spcAft>
                <a:spcPts val="3380"/>
              </a:spcAft>
            </a:pPr>
            <a:r>
              <a:rPr lang="en-US" sz="1200" b="1" spc="0">
                <a:solidFill>
                  <a:srgbClr val="000000"/>
                </a:solidFill>
                <a:latin typeface="Arial" pitchFamily="2" panose="02020603050405020304"/>
              </a:rPr>
              <a:t>OTHER LOANS </a:t>
            </a:r>
            <a:r>
              <a:rPr lang="en-US" sz="1200" spc="0">
                <a:solidFill>
                  <a:srgbClr val="000000"/>
                </a:solidFill>
                <a:latin typeface="Arial" pitchFamily="2" panose="02020603050405020304"/>
              </a:rPr>
              <a:t>(e.g., home equity) </a:t>
            </a:r>
            <a:br/>
            <a:r>
              <a:rPr lang="en-US" sz="1100" spc="0">
                <a:solidFill>
                  <a:srgbClr val="000000"/>
                </a:solidFill>
                <a:latin typeface="Georgia" pitchFamily="1" panose="02020603050405020304"/>
              </a:rPr>
              <a:t>List here: </a:t>
            </a:r>
          </a:p>
        </p:txBody>
      </p:sp>
      <p:sp>
        <p:nvSpPr>
          <p:cNvPr id="5" name=""/>
          <p:cNvSpPr/>
          <p:nvPr>
            <p:ph type="body" idx="10"/>
          </p:nvPr>
        </p:nvSpPr>
        <p:spPr>
          <a:xfrm>
            <a:off x="684530" y="6092190"/>
            <a:ext cx="1168400" cy="144145"/>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35">
                <a:solidFill>
                  <a:srgbClr val="000000"/>
                </a:solidFill>
                <a:latin typeface="Arial" pitchFamily="2" panose="02020603050405020304"/>
              </a:rPr>
              <a:t>CREDIT CARDS </a:t>
            </a:r>
          </a:p>
        </p:txBody>
      </p:sp>
      <p:sp>
        <p:nvSpPr>
          <p:cNvPr id="6" name=""/>
          <p:cNvSpPr/>
          <p:nvPr>
            <p:ph type="body" idx="10"/>
          </p:nvPr>
        </p:nvSpPr>
        <p:spPr>
          <a:xfrm>
            <a:off x="684530" y="6236335"/>
            <a:ext cx="6350000" cy="252730"/>
          </a:xfrm>
          <a:prstGeom prst="rect">
            <a:avLst/>
          </a:prstGeom>
          <a:noFill/>
          <a:ln w="0" cmpd="sng">
            <a:noFill/>
            <a:prstDash val="solid"/>
          </a:ln>
        </p:spPr>
        <p:txBody>
          <a:bodyPr vert="horz" lIns="0" tIns="74295" rIns="0" bIns="0" anchor="t"/>
          <a:lstStyle/>
          <a:p>
            <a:pPr marL="0" marR="0" indent="0" algn="l">
              <a:lnSpc>
                <a:spcPts val="1100"/>
              </a:lnSpc>
              <a:spcAft>
                <a:spcPts val="0"/>
              </a:spcAft>
              <a:tabLst>
                <a:tab algn="l" pos="3017520"/>
                <a:tab algn="r" pos="6355080"/>
              </a:tabLst>
            </a:pPr>
            <a:r>
              <a:rPr lang="en-US" sz="1050" spc="0">
                <a:solidFill>
                  <a:srgbClr val="000000"/>
                </a:solidFill>
                <a:latin typeface="Georgia" pitchFamily="1" panose="02020603050405020304"/>
              </a:rPr>
              <a:t>1. Name of Card: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sp>
        <p:nvSpPr>
          <p:cNvPr id="7" name=""/>
          <p:cNvSpPr/>
          <p:nvPr>
            <p:ph type="body" idx="10"/>
          </p:nvPr>
        </p:nvSpPr>
        <p:spPr>
          <a:xfrm>
            <a:off x="652145" y="6489065"/>
            <a:ext cx="6413500" cy="445135"/>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8" name=""/>
          <p:cNvSpPr/>
          <p:nvPr>
            <p:ph type="body" idx="10"/>
          </p:nvPr>
        </p:nvSpPr>
        <p:spPr>
          <a:xfrm>
            <a:off x="652145" y="6934200"/>
            <a:ext cx="1009015" cy="469265"/>
          </a:xfrm>
          <a:prstGeom prst="rect">
            <a:avLst/>
          </a:prstGeom>
          <a:noFill/>
          <a:ln w="0" cmpd="sng">
            <a:noFill/>
            <a:prstDash val="solid"/>
          </a:ln>
        </p:spPr>
        <p:txBody>
          <a:bodyPr vert="horz" lIns="0" tIns="0" rIns="0" bIns="0" anchor="t"/>
          <a:lstStyle/>
          <a:p>
            <a:pPr marL="0" marR="0" indent="0" algn="l">
              <a:lnSpc>
                <a:spcPts val="1800"/>
              </a:lnSpc>
              <a:spcAft>
                <a:spcPts val="0"/>
              </a:spcAft>
            </a:pPr>
            <a:r>
              <a:rPr lang="en-US" sz="1050" spc="0">
                <a:solidFill>
                  <a:srgbClr val="000000"/>
                </a:solidFill>
                <a:latin typeface="Georgia" pitchFamily="1" panose="02020603050405020304"/>
              </a:rPr>
              <a:t>Phone Number: </a:t>
            </a:r>
            <a:r>
              <a:rPr lang="en-US" sz="1050" spc="0">
                <a:solidFill>
                  <a:srgbClr val="000000"/>
                </a:solidFill>
                <a:latin typeface="Georgia" pitchFamily="1" panose="02020603050405020304"/>
              </a:rPr>
              <a:t>1. Name of Card: </a:t>
            </a:r>
          </a:p>
        </p:txBody>
      </p:sp>
      <p:sp>
        <p:nvSpPr>
          <p:cNvPr id="9" name=""/>
          <p:cNvSpPr/>
          <p:nvPr>
            <p:ph type="body" idx="10"/>
          </p:nvPr>
        </p:nvSpPr>
        <p:spPr>
          <a:xfrm>
            <a:off x="652145" y="7403465"/>
            <a:ext cx="6413500" cy="445135"/>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10" name=""/>
          <p:cNvSpPr/>
          <p:nvPr>
            <p:ph type="body" idx="10"/>
          </p:nvPr>
        </p:nvSpPr>
        <p:spPr>
          <a:xfrm>
            <a:off x="652145" y="7848600"/>
            <a:ext cx="1009015" cy="469265"/>
          </a:xfrm>
          <a:prstGeom prst="rect">
            <a:avLst/>
          </a:prstGeom>
          <a:noFill/>
          <a:ln w="0" cmpd="sng">
            <a:noFill/>
            <a:prstDash val="solid"/>
          </a:ln>
        </p:spPr>
        <p:txBody>
          <a:bodyPr vert="horz" lIns="0" tIns="0" rIns="0" bIns="0" anchor="t"/>
          <a:lstStyle/>
          <a:p>
            <a:pPr marL="0" marR="0" indent="0" algn="l">
              <a:lnSpc>
                <a:spcPts val="1800"/>
              </a:lnSpc>
              <a:spcAft>
                <a:spcPts val="0"/>
              </a:spcAft>
            </a:pPr>
            <a:r>
              <a:rPr lang="en-US" sz="1050" spc="0">
                <a:solidFill>
                  <a:srgbClr val="000000"/>
                </a:solidFill>
                <a:latin typeface="Georgia" pitchFamily="1" panose="02020603050405020304"/>
              </a:rPr>
              <a:t>Phone Number: </a:t>
            </a:r>
            <a:r>
              <a:rPr lang="en-US" sz="1050" spc="0">
                <a:solidFill>
                  <a:srgbClr val="000000"/>
                </a:solidFill>
                <a:latin typeface="Georgia" pitchFamily="1" panose="02020603050405020304"/>
              </a:rPr>
              <a:t>1. Name of Card: </a:t>
            </a:r>
          </a:p>
        </p:txBody>
      </p:sp>
      <p:sp>
        <p:nvSpPr>
          <p:cNvPr id="11" name=""/>
          <p:cNvSpPr/>
          <p:nvPr>
            <p:ph type="body" idx="10"/>
          </p:nvPr>
        </p:nvSpPr>
        <p:spPr>
          <a:xfrm>
            <a:off x="652145" y="8317865"/>
            <a:ext cx="6413500" cy="1217930"/>
          </a:xfrm>
          <a:prstGeom prst="rect">
            <a:avLst/>
          </a:prstGeom>
          <a:noFill/>
          <a:ln w="0" cmpd="sng">
            <a:noFill/>
            <a:prstDash val="solid"/>
          </a:ln>
        </p:spPr>
        <p:txBody>
          <a:bodyPr vert="horz" lIns="0" tIns="8191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p:txBody>
      </p:sp>
      <p:sp>
        <p:nvSpPr>
          <p:cNvPr id="12" name=""/>
          <p:cNvSpPr/>
          <p:nvPr>
            <p:ph type="body" idx="10"/>
          </p:nvPr>
        </p:nvSpPr>
        <p:spPr>
          <a:xfrm>
            <a:off x="1661160" y="6934200"/>
            <a:ext cx="5404485" cy="469265"/>
          </a:xfrm>
          <a:prstGeom prst="rect">
            <a:avLst/>
          </a:prstGeom>
          <a:noFill/>
          <a:ln w="0" cmpd="sng">
            <a:noFill/>
            <a:prstDash val="solid"/>
          </a:ln>
        </p:spPr>
        <p:txBody>
          <a:bodyPr vert="horz" lIns="0" tIns="322580" rIns="0" bIns="0" anchor="t"/>
          <a:lstStyle/>
          <a:p>
            <a:pPr marL="45720" marR="0" indent="0" algn="l">
              <a:lnSpc>
                <a:spcPts val="1100"/>
              </a:lnSpc>
              <a:spcAft>
                <a:spcPts val="0"/>
              </a:spcAft>
              <a:tabLst>
                <a:tab algn="l" pos="2011680"/>
                <a:tab algn="r" pos="5394960"/>
              </a:tabLst>
            </a:pPr>
            <a:r>
              <a:rPr lang="en-US" sz="100" spc="0">
                <a:solidFill>
                  <a:srgbClr val="000000"/>
                </a:solidFill>
                <a:latin typeface="Georgia" pitchFamily="1" panose="02020603050405020304"/>
              </a:rPr>
              <a:t>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sp>
        <p:nvSpPr>
          <p:cNvPr id="13" name=""/>
          <p:cNvSpPr/>
          <p:nvPr>
            <p:ph type="body" idx="10"/>
          </p:nvPr>
        </p:nvSpPr>
        <p:spPr>
          <a:xfrm>
            <a:off x="1661160" y="7848600"/>
            <a:ext cx="5404485" cy="469265"/>
          </a:xfrm>
          <a:prstGeom prst="rect">
            <a:avLst/>
          </a:prstGeom>
          <a:noFill/>
          <a:ln w="0" cmpd="sng">
            <a:noFill/>
            <a:prstDash val="solid"/>
          </a:ln>
        </p:spPr>
        <p:txBody>
          <a:bodyPr vert="horz" lIns="0" tIns="322580" rIns="0" bIns="0" anchor="t"/>
          <a:lstStyle/>
          <a:p>
            <a:pPr marL="45720" marR="0" indent="0" algn="l">
              <a:lnSpc>
                <a:spcPts val="1100"/>
              </a:lnSpc>
              <a:spcAft>
                <a:spcPts val="0"/>
              </a:spcAft>
              <a:tabLst>
                <a:tab algn="l" pos="2011680"/>
                <a:tab algn="r" pos="5394960"/>
              </a:tabLst>
            </a:pPr>
            <a:r>
              <a:rPr lang="en-US" sz="100" spc="0">
                <a:solidFill>
                  <a:srgbClr val="000000"/>
                </a:solidFill>
                <a:latin typeface="Georgia" pitchFamily="1" panose="02020603050405020304"/>
              </a:rPr>
              <a:t>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p:txBody>
      </p:sp>
      <p:cxnSp>
        <p:nvCxnSpPr>
          <p:cNvPr id="14" name=""/>
          <p:cNvCxnSpPr/>
          <p:nvPr/>
        </p:nvCxnSpPr>
        <p:spPr>
          <a:xfrm>
            <a:off x="652145" y="5596255"/>
            <a:ext cx="6414135" cy="0"/>
          </a:xfrm>
          <a:prstGeom prst="line">
            <a:avLst/>
          </a:prstGeom>
          <a:ln w="8890" cmpd="sng">
            <a:solidFill>
              <a:srgbClr val="000000"/>
            </a:solidFill>
          </a:ln>
        </p:spPr>
      </p:cxnSp>
      <p:cxnSp>
        <p:nvCxnSpPr>
          <p:cNvPr id="15" name=""/>
          <p:cNvCxnSpPr/>
          <p:nvPr/>
        </p:nvCxnSpPr>
        <p:spPr>
          <a:xfrm>
            <a:off x="652145" y="5824855"/>
            <a:ext cx="6414135" cy="0"/>
          </a:xfrm>
          <a:prstGeom prst="line">
            <a:avLst/>
          </a:prstGeom>
          <a:ln w="8890" cmpd="sng">
            <a:solidFill>
              <a:srgbClr val="000000"/>
            </a:solidFill>
          </a:ln>
        </p:spPr>
      </p:cxnSp>
      <p:cxnSp>
        <p:nvCxnSpPr>
          <p:cNvPr id="16" name=""/>
          <p:cNvCxnSpPr/>
          <p:nvPr/>
        </p:nvCxnSpPr>
        <p:spPr>
          <a:xfrm>
            <a:off x="1713230" y="7156450"/>
            <a:ext cx="5353050" cy="0"/>
          </a:xfrm>
          <a:prstGeom prst="line">
            <a:avLst/>
          </a:prstGeom>
          <a:ln w="8890" cmpd="sng">
            <a:solidFill>
              <a:srgbClr val="000000"/>
            </a:solidFill>
          </a:ln>
        </p:spPr>
      </p:cxnSp>
      <p:cxnSp>
        <p:nvCxnSpPr>
          <p:cNvPr id="17" name=""/>
          <p:cNvCxnSpPr/>
          <p:nvPr/>
        </p:nvCxnSpPr>
        <p:spPr>
          <a:xfrm>
            <a:off x="1713230" y="8070850"/>
            <a:ext cx="5353050" cy="0"/>
          </a:xfrm>
          <a:prstGeom prst="line">
            <a:avLst/>
          </a:prstGeom>
          <a:ln w="8890" cmpd="sng">
            <a:solidFill>
              <a:srgbClr val="000000"/>
            </a:solidFill>
          </a:ln>
        </p:spPr>
      </p:cxnSp>
    </p:spTree>
  </p:cSld>
  <p:clrMapOvr>
    <a:masterClrMapping/>
  </p:clrMapOvr>
</p:sld>
</file>

<file path=ppt/slides/slide14.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19100"/>
            <a:ext cx="6413500" cy="1812925"/>
          </a:xfrm>
          <a:prstGeom prst="rect">
            <a:avLst/>
          </a:prstGeom>
          <a:noFill/>
          <a:ln w="0" cmpd="sng">
            <a:noFill/>
            <a:prstDash val="solid"/>
          </a:ln>
        </p:spPr>
        <p:txBody>
          <a:bodyPr vert="horz" lIns="0" tIns="24765" rIns="0" bIns="0" anchor="t"/>
          <a:lstStyle/>
          <a:p>
            <a:pPr marL="0" marR="0" indent="0" algn="l">
              <a:lnSpc>
                <a:spcPts val="1200"/>
              </a:lnSpc>
              <a:spcAft>
                <a:spcPts val="0"/>
              </a:spcAft>
              <a:tabLst>
                <a:tab algn="l" pos="3611880"/>
                <a:tab algn="r" pos="6400800"/>
              </a:tabLst>
            </a:pPr>
            <a:r>
              <a:rPr lang="en-US" sz="1100" spc="0">
                <a:solidFill>
                  <a:srgbClr val="000000"/>
                </a:solidFill>
                <a:latin typeface="Georgia" pitchFamily="1" panose="02020603050405020304"/>
              </a:rPr>
              <a:t>4. </a:t>
            </a:r>
            <a:r>
              <a:rPr lang="en-US" sz="1050" spc="0">
                <a:solidFill>
                  <a:srgbClr val="000000"/>
                </a:solidFill>
                <a:latin typeface="Georgia" pitchFamily="1" panose="02020603050405020304"/>
              </a:rPr>
              <a:t>Name of Card: </a:t>
            </a:r>
            <a:r>
              <a:rPr lang="en-US" sz="1050" spc="0">
                <a:solidFill>
                  <a:srgbClr val="000000"/>
                </a:solidFill>
                <a:latin typeface="Georgia" pitchFamily="1" panose="02020603050405020304"/>
              </a:rPr>
              <a:t>Card Number: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Name of Issuer: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400"/>
              </a:lnSpc>
              <a:spcBef>
                <a:spcPts val="1980"/>
              </a:spcBef>
              <a:spcAft>
                <a:spcPts val="0"/>
              </a:spcAft>
            </a:pPr>
            <a:r>
              <a:rPr lang="en-US" sz="1250" b="1" spc="-15">
                <a:solidFill>
                  <a:srgbClr val="000000"/>
                </a:solidFill>
                <a:latin typeface="Arial" pitchFamily="2" panose="02020603050405020304"/>
              </a:rPr>
              <a:t>Online Accounts </a:t>
            </a:r>
          </a:p>
          <a:p>
            <a:pPr marL="0" marR="228600" indent="0" algn="l">
              <a:lnSpc>
                <a:spcPts val="1300"/>
              </a:lnSpc>
              <a:spcBef>
                <a:spcPts val="0"/>
              </a:spcBef>
              <a:spcAft>
                <a:spcPts val="1605"/>
              </a:spcAft>
            </a:pPr>
            <a:r>
              <a:rPr lang="en-US" sz="1050" spc="0">
                <a:solidFill>
                  <a:srgbClr val="000000"/>
                </a:solidFill>
                <a:latin typeface="Georgia" pitchFamily="1" panose="02020603050405020304"/>
              </a:rPr>
              <a:t>Have you made purchases online (e.g., </a:t>
            </a:r>
            <a:r>
              <a:rPr lang="en-US" sz="1050" u="sng" spc="0">
                <a:solidFill>
                  <a:srgbClr val="0000FF"/>
                </a:solidFill>
                <a:latin typeface="Georgia" pitchFamily="1" panose="02020603050405020304"/>
              </a:rPr>
              <a:t>Amazon.com</a:t>
            </a:r>
            <a:r>
              <a:rPr lang="en-US" sz="1050" spc="0">
                <a:solidFill>
                  <a:srgbClr val="000000"/>
                </a:solidFill>
                <a:latin typeface="Georgia" pitchFamily="1" panose="02020603050405020304"/>
              </a:rPr>
              <a:t>) using a credit card? If so, those accounts should be closed. List the websites below where you have accounts, as well as user IDs and passwords. </a:t>
            </a:r>
          </a:p>
        </p:txBody>
      </p:sp>
      <p:sp>
        <p:nvSpPr>
          <p:cNvPr id="4" name=""/>
          <p:cNvSpPr/>
          <p:nvPr>
            <p:ph type="body" idx="10"/>
          </p:nvPr>
        </p:nvSpPr>
        <p:spPr>
          <a:xfrm>
            <a:off x="652145" y="2232025"/>
            <a:ext cx="6413500" cy="1398905"/>
          </a:xfrm>
          <a:prstGeom prst="rect">
            <a:avLst/>
          </a:prstGeom>
          <a:noFill/>
          <a:ln w="0" cmpd="sng">
            <a:noFill/>
            <a:prstDash val="solid"/>
          </a:ln>
        </p:spPr>
        <p:txBody>
          <a:bodyPr vert="horz" lIns="0" tIns="694055" rIns="0" bIns="0" anchor="t"/>
          <a:lstStyle/>
          <a:p>
            <a:pPr marL="0" marR="0" indent="0" algn="l">
              <a:lnSpc>
                <a:spcPts val="1400"/>
              </a:lnSpc>
              <a:spcAft>
                <a:spcPts val="0"/>
              </a:spcAft>
            </a:pPr>
            <a:r>
              <a:rPr lang="en-US" sz="1250" b="1" spc="-5">
                <a:solidFill>
                  <a:srgbClr val="000000"/>
                </a:solidFill>
                <a:latin typeface="Arial" pitchFamily="2" panose="02020603050405020304"/>
              </a:rPr>
              <a:t>Automatic Check Card Withdrawals </a:t>
            </a:r>
          </a:p>
          <a:p>
            <a:pPr marL="0" marR="228600" indent="0" algn="l">
              <a:lnSpc>
                <a:spcPts val="1300"/>
              </a:lnSpc>
              <a:spcBef>
                <a:spcPts val="0"/>
              </a:spcBef>
              <a:spcAft>
                <a:spcPts val="1605"/>
              </a:spcAft>
            </a:pPr>
            <a:r>
              <a:rPr lang="en-US" sz="1050" spc="0">
                <a:solidFill>
                  <a:srgbClr val="000000"/>
                </a:solidFill>
                <a:latin typeface="Georgia" pitchFamily="1" panose="02020603050405020304"/>
              </a:rPr>
              <a:t>If you pay for any services or products with automatic check card withdrawals (such as your newspaper), those payments should be cancelled. List the vendor and contact information: </a:t>
            </a:r>
          </a:p>
        </p:txBody>
      </p:sp>
      <p:sp>
        <p:nvSpPr>
          <p:cNvPr id="5" name=""/>
          <p:cNvSpPr/>
          <p:nvPr>
            <p:ph type="body" idx="10"/>
          </p:nvPr>
        </p:nvSpPr>
        <p:spPr>
          <a:xfrm>
            <a:off x="652145" y="3630930"/>
            <a:ext cx="6413500" cy="1679575"/>
          </a:xfrm>
          <a:prstGeom prst="rect">
            <a:avLst/>
          </a:prstGeom>
          <a:noFill/>
          <a:ln w="0" cmpd="sng">
            <a:noFill/>
            <a:prstDash val="solid"/>
          </a:ln>
        </p:spPr>
        <p:txBody>
          <a:bodyPr vert="horz" lIns="0" tIns="1009650" rIns="0" bIns="0" anchor="t">
            <a:normAutofit fontScale="90000"/>
          </a:bodyPr>
          <a:lstStyle/>
          <a:p>
            <a:pPr marL="0" marR="0" indent="0" algn="ctr">
              <a:lnSpc>
                <a:spcPts val="2500"/>
              </a:lnSpc>
              <a:spcAft>
                <a:spcPts val="0"/>
              </a:spcAft>
            </a:pPr>
            <a:r>
              <a:rPr lang="en-US" sz="2150" spc="85">
                <a:solidFill>
                  <a:srgbClr val="000000"/>
                </a:solidFill>
                <a:latin typeface="Times New Roman" pitchFamily="1" panose="02020603050405020304"/>
              </a:rPr>
              <a:t>INSURANCE </a:t>
            </a:r>
          </a:p>
          <a:p>
            <a:pPr marL="0" marR="0" indent="0" algn="l">
              <a:lnSpc>
                <a:spcPts val="1400"/>
              </a:lnSpc>
              <a:spcBef>
                <a:spcPts val="1365"/>
              </a:spcBef>
              <a:spcAft>
                <a:spcPts val="15"/>
              </a:spcAft>
            </a:pPr>
            <a:r>
              <a:rPr lang="en-US" sz="1250" b="1" spc="-10">
                <a:solidFill>
                  <a:srgbClr val="000000"/>
                </a:solidFill>
                <a:latin typeface="Arial" pitchFamily="2" panose="02020603050405020304"/>
              </a:rPr>
              <a:t>Federal Employees Health Benefits (FEHB) </a:t>
            </a:r>
          </a:p>
        </p:txBody>
      </p:sp>
      <p:sp>
        <p:nvSpPr>
          <p:cNvPr id="6" name=""/>
          <p:cNvSpPr/>
          <p:nvPr>
            <p:ph type="body" idx="10"/>
          </p:nvPr>
        </p:nvSpPr>
        <p:spPr>
          <a:xfrm>
            <a:off x="652145" y="5310505"/>
            <a:ext cx="6413500" cy="875030"/>
          </a:xfrm>
          <a:prstGeom prst="rect">
            <a:avLst/>
          </a:prstGeom>
          <a:noFill/>
          <a:ln w="0" cmpd="sng">
            <a:noFill/>
            <a:prstDash val="solid"/>
          </a:ln>
        </p:spPr>
        <p:txBody>
          <a:bodyPr vert="horz" lIns="0" tIns="38735" rIns="0" bIns="0" anchor="t"/>
          <a:lstStyle/>
          <a:p>
            <a:pPr marL="0" marR="0" indent="0" algn="l">
              <a:lnSpc>
                <a:spcPts val="1400"/>
              </a:lnSpc>
              <a:spcAft>
                <a:spcPts val="0"/>
              </a:spcAft>
            </a:pPr>
            <a:r>
              <a:rPr lang="en-US" sz="1050" spc="15">
                <a:solidFill>
                  <a:srgbClr val="000000"/>
                </a:solidFill>
                <a:latin typeface="Georgia" pitchFamily="1" panose="02020603050405020304"/>
              </a:rPr>
              <a:t>Are you covered by an FEHB health plan? </a:t>
            </a:r>
            <a:r>
              <a:rPr lang="en-US" sz="1400" spc="15">
                <a:solidFill>
                  <a:srgbClr val="000000"/>
                </a:solidFill>
                <a:latin typeface="Verdana" pitchFamily="2"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Verdana" pitchFamily="2" panose="02020603050405020304"/>
              </a:rPr>
              <a:t>0 </a:t>
            </a:r>
            <a:r>
              <a:rPr lang="en-US" sz="1100" spc="15">
                <a:solidFill>
                  <a:srgbClr val="000000"/>
                </a:solidFill>
                <a:latin typeface="Georgia" pitchFamily="1" panose="02020603050405020304"/>
              </a:rPr>
              <a:t>No </a:t>
            </a:r>
          </a:p>
          <a:p>
            <a:pPr marL="0" marR="0" indent="0" algn="l">
              <a:lnSpc>
                <a:spcPts val="1400"/>
              </a:lnSpc>
              <a:spcBef>
                <a:spcPts val="375"/>
              </a:spcBef>
              <a:spcAft>
                <a:spcPts val="0"/>
              </a:spcAft>
            </a:pPr>
            <a:r>
              <a:rPr lang="en-US" sz="1050" spc="25">
                <a:solidFill>
                  <a:srgbClr val="000000"/>
                </a:solidFill>
                <a:latin typeface="Georgia" pitchFamily="1" panose="02020603050405020304"/>
              </a:rPr>
              <a:t>If yes, is coverage: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Only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and Family </a:t>
            </a:r>
            <a:r>
              <a:rPr lang="en-US" sz="1400" spc="25">
                <a:solidFill>
                  <a:srgbClr val="000000"/>
                </a:solidFill>
                <a:latin typeface="Verdana" pitchFamily="2" panose="02020603050405020304"/>
              </a:rPr>
              <a:t>0 </a:t>
            </a:r>
            <a:r>
              <a:rPr lang="en-US" sz="1050" spc="25">
                <a:solidFill>
                  <a:srgbClr val="000000"/>
                </a:solidFill>
                <a:latin typeface="Georgia" pitchFamily="1" panose="02020603050405020304"/>
              </a:rPr>
              <a:t>Self Plus One </a:t>
            </a:r>
          </a:p>
          <a:p>
            <a:pPr marL="0" marR="0" indent="0" algn="l">
              <a:lnSpc>
                <a:spcPts val="1200"/>
              </a:lnSpc>
              <a:spcBef>
                <a:spcPts val="590"/>
              </a:spcBef>
              <a:spcAft>
                <a:spcPts val="1580"/>
              </a:spcAft>
            </a:pPr>
            <a:r>
              <a:rPr lang="en-US" sz="1050" spc="0">
                <a:solidFill>
                  <a:srgbClr val="000000"/>
                </a:solidFill>
                <a:latin typeface="Georgia" pitchFamily="1" panose="02020603050405020304"/>
              </a:rPr>
              <a:t>Name of FEHB plan, member identification number, address of insurance carrier and phone number: </a:t>
            </a:r>
          </a:p>
        </p:txBody>
      </p:sp>
      <p:sp>
        <p:nvSpPr>
          <p:cNvPr id="7" name=""/>
          <p:cNvSpPr/>
          <p:nvPr>
            <p:ph type="body" idx="10"/>
          </p:nvPr>
        </p:nvSpPr>
        <p:spPr>
          <a:xfrm>
            <a:off x="652145" y="6185535"/>
            <a:ext cx="6413500" cy="2819400"/>
          </a:xfrm>
          <a:prstGeom prst="rect">
            <a:avLst/>
          </a:prstGeom>
          <a:noFill/>
          <a:ln w="0" cmpd="sng">
            <a:noFill/>
            <a:prstDash val="solid"/>
          </a:ln>
        </p:spPr>
        <p:txBody>
          <a:bodyPr vert="horz" lIns="0" tIns="465455" rIns="0" bIns="0" anchor="t"/>
          <a:lstStyle/>
          <a:p>
            <a:pPr marL="0" marR="0" indent="0" algn="l">
              <a:lnSpc>
                <a:spcPts val="1400"/>
              </a:lnSpc>
              <a:spcAft>
                <a:spcPts val="0"/>
              </a:spcAft>
            </a:pPr>
            <a:r>
              <a:rPr lang="en-US" sz="1250" b="1" spc="-10">
                <a:solidFill>
                  <a:srgbClr val="000000"/>
                </a:solidFill>
                <a:latin typeface="Arial" pitchFamily="2" panose="02020603050405020304"/>
              </a:rPr>
              <a:t>MEDICARE Part A and Part B </a:t>
            </a:r>
          </a:p>
          <a:p>
            <a:pPr marL="0" marR="0" indent="0" algn="l">
              <a:lnSpc>
                <a:spcPts val="1200"/>
              </a:lnSpc>
              <a:spcBef>
                <a:spcPts val="590"/>
              </a:spcBef>
              <a:spcAft>
                <a:spcPts val="0"/>
              </a:spcAft>
            </a:pPr>
            <a:r>
              <a:rPr lang="en-US" sz="1050" spc="0">
                <a:solidFill>
                  <a:srgbClr val="000000"/>
                </a:solidFill>
                <a:latin typeface="Georgia" pitchFamily="1" panose="02020603050405020304"/>
              </a:rPr>
              <a:t>Are you covered by Medicare Part A, Part B or both?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 A only Date coverage began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 B only Date coverage began </a:t>
            </a:r>
          </a:p>
          <a:p>
            <a:pPr marL="0" marR="0" indent="182880" algn="l">
              <a:lnSpc>
                <a:spcPts val="1200"/>
              </a:lnSpc>
              <a:spcBef>
                <a:spcPts val="645"/>
              </a:spcBef>
              <a:spcAft>
                <a:spcPts val="0"/>
              </a:spcAft>
              <a:buFont typeface="Courier New"/>
              <a:buChar char="o"/>
              <a:tabLst>
                <a:tab algn="r" pos="6400800"/>
              </a:tabLst>
            </a:pPr>
            <a:r>
              <a:rPr lang="en-US" sz="1050" spc="0">
                <a:solidFill>
                  <a:srgbClr val="000000"/>
                </a:solidFill>
                <a:latin typeface="Georgia" pitchFamily="1" panose="02020603050405020304"/>
              </a:rPr>
              <a:t>Parts A &amp; B Date coverage began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Medicare number:  </a:t>
            </a:r>
            <a:r>
              <a:rPr lang="en-US" sz="100" spc="0">
                <a:solidFill>
                  <a:srgbClr val="000000"/>
                </a:solidFill>
                <a:latin typeface="Georgia" pitchFamily="1" panose="02020603050405020304"/>
              </a:rPr>
              <a:t> </a:t>
            </a:r>
          </a:p>
          <a:p>
            <a:pPr marL="0" marR="0" indent="0" algn="l">
              <a:lnSpc>
                <a:spcPts val="1400"/>
              </a:lnSpc>
              <a:spcBef>
                <a:spcPts val="1950"/>
              </a:spcBef>
              <a:spcAft>
                <a:spcPts val="0"/>
              </a:spcAft>
            </a:pPr>
            <a:r>
              <a:rPr lang="en-US" sz="1050" b="1" spc="25">
                <a:solidFill>
                  <a:srgbClr val="000000"/>
                </a:solidFill>
                <a:latin typeface="Georgia" pitchFamily="1" panose="02020603050405020304"/>
              </a:rPr>
              <a:t>MEDIGAP Insurance </a:t>
            </a:r>
            <a:r>
              <a:rPr lang="en-US" sz="1400" spc="25">
                <a:solidFill>
                  <a:srgbClr val="000000"/>
                </a:solidFill>
                <a:latin typeface="Verdana" pitchFamily="2"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Verdana" pitchFamily="2" panose="02020603050405020304"/>
              </a:rPr>
              <a:t>0 </a:t>
            </a:r>
            <a:r>
              <a:rPr lang="en-US" sz="1100" spc="25">
                <a:solidFill>
                  <a:srgbClr val="000000"/>
                </a:solidFill>
                <a:latin typeface="Georgia" pitchFamily="1" panose="02020603050405020304"/>
              </a:rPr>
              <a:t>No </a:t>
            </a:r>
          </a:p>
          <a:p>
            <a:pPr marL="0" marR="0" indent="0" algn="l">
              <a:lnSpc>
                <a:spcPts val="1200"/>
              </a:lnSpc>
              <a:spcBef>
                <a:spcPts val="250"/>
              </a:spcBef>
              <a:spcAft>
                <a:spcPts val="3355"/>
              </a:spcAft>
            </a:pPr>
            <a:r>
              <a:rPr lang="en-US" sz="1100" spc="0">
                <a:solidFill>
                  <a:srgbClr val="000000"/>
                </a:solidFill>
                <a:latin typeface="Georgia" pitchFamily="1" panose="02020603050405020304"/>
              </a:rPr>
              <a:t>Name of carrier, address, phone number, policy number and location of policy: </a:t>
            </a:r>
          </a:p>
        </p:txBody>
      </p:sp>
      <p:cxnSp>
        <p:nvCxnSpPr>
          <p:cNvPr id="8" name=""/>
          <p:cNvCxnSpPr/>
          <p:nvPr/>
        </p:nvCxnSpPr>
        <p:spPr>
          <a:xfrm>
            <a:off x="652145" y="2237105"/>
            <a:ext cx="6414135" cy="0"/>
          </a:xfrm>
          <a:prstGeom prst="line">
            <a:avLst/>
          </a:prstGeom>
          <a:ln w="8890" cmpd="sng">
            <a:solidFill>
              <a:srgbClr val="000000"/>
            </a:solidFill>
          </a:ln>
        </p:spPr>
      </p:cxnSp>
      <p:cxnSp>
        <p:nvCxnSpPr>
          <p:cNvPr id="9" name=""/>
          <p:cNvCxnSpPr/>
          <p:nvPr/>
        </p:nvCxnSpPr>
        <p:spPr>
          <a:xfrm>
            <a:off x="652145" y="2465705"/>
            <a:ext cx="6414135" cy="0"/>
          </a:xfrm>
          <a:prstGeom prst="line">
            <a:avLst/>
          </a:prstGeom>
          <a:ln w="8890" cmpd="sng">
            <a:solidFill>
              <a:srgbClr val="000000"/>
            </a:solidFill>
          </a:ln>
        </p:spPr>
      </p:cxnSp>
      <p:cxnSp>
        <p:nvCxnSpPr>
          <p:cNvPr id="10" name=""/>
          <p:cNvCxnSpPr/>
          <p:nvPr/>
        </p:nvCxnSpPr>
        <p:spPr>
          <a:xfrm>
            <a:off x="652145" y="2694305"/>
            <a:ext cx="6414135" cy="0"/>
          </a:xfrm>
          <a:prstGeom prst="line">
            <a:avLst/>
          </a:prstGeom>
          <a:ln w="8890" cmpd="sng">
            <a:solidFill>
              <a:srgbClr val="000000"/>
            </a:solidFill>
          </a:ln>
        </p:spPr>
      </p:cxnSp>
      <p:cxnSp>
        <p:nvCxnSpPr>
          <p:cNvPr id="11" name=""/>
          <p:cNvCxnSpPr/>
          <p:nvPr/>
        </p:nvCxnSpPr>
        <p:spPr>
          <a:xfrm>
            <a:off x="652145" y="3636010"/>
            <a:ext cx="6414135" cy="0"/>
          </a:xfrm>
          <a:prstGeom prst="line">
            <a:avLst/>
          </a:prstGeom>
          <a:ln w="8890" cmpd="sng">
            <a:solidFill>
              <a:srgbClr val="000000"/>
            </a:solidFill>
          </a:ln>
        </p:spPr>
      </p:cxnSp>
      <p:cxnSp>
        <p:nvCxnSpPr>
          <p:cNvPr id="12" name=""/>
          <p:cNvCxnSpPr/>
          <p:nvPr/>
        </p:nvCxnSpPr>
        <p:spPr>
          <a:xfrm>
            <a:off x="652145" y="3864610"/>
            <a:ext cx="6414135" cy="0"/>
          </a:xfrm>
          <a:prstGeom prst="line">
            <a:avLst/>
          </a:prstGeom>
          <a:ln w="8890" cmpd="sng">
            <a:solidFill>
              <a:srgbClr val="000000"/>
            </a:solidFill>
          </a:ln>
        </p:spPr>
      </p:cxnSp>
      <p:cxnSp>
        <p:nvCxnSpPr>
          <p:cNvPr id="13" name=""/>
          <p:cNvCxnSpPr/>
          <p:nvPr/>
        </p:nvCxnSpPr>
        <p:spPr>
          <a:xfrm>
            <a:off x="652145" y="4093210"/>
            <a:ext cx="6414135" cy="0"/>
          </a:xfrm>
          <a:prstGeom prst="line">
            <a:avLst/>
          </a:prstGeom>
          <a:ln w="8890" cmpd="sng">
            <a:solidFill>
              <a:srgbClr val="000000"/>
            </a:solidFill>
          </a:ln>
        </p:spPr>
      </p:cxnSp>
      <p:cxnSp>
        <p:nvCxnSpPr>
          <p:cNvPr id="14" name=""/>
          <p:cNvCxnSpPr/>
          <p:nvPr/>
        </p:nvCxnSpPr>
        <p:spPr>
          <a:xfrm>
            <a:off x="652145" y="4321810"/>
            <a:ext cx="6414135" cy="0"/>
          </a:xfrm>
          <a:prstGeom prst="line">
            <a:avLst/>
          </a:prstGeom>
          <a:ln w="8890" cmpd="sng">
            <a:solidFill>
              <a:srgbClr val="000000"/>
            </a:solidFill>
          </a:ln>
        </p:spPr>
      </p:cxnSp>
      <p:cxnSp>
        <p:nvCxnSpPr>
          <p:cNvPr id="15" name=""/>
          <p:cNvCxnSpPr/>
          <p:nvPr/>
        </p:nvCxnSpPr>
        <p:spPr>
          <a:xfrm>
            <a:off x="652145" y="6190615"/>
            <a:ext cx="6414135" cy="0"/>
          </a:xfrm>
          <a:prstGeom prst="line">
            <a:avLst/>
          </a:prstGeom>
          <a:ln w="8890" cmpd="sng">
            <a:solidFill>
              <a:srgbClr val="000000"/>
            </a:solidFill>
          </a:ln>
        </p:spPr>
      </p:cxnSp>
      <p:cxnSp>
        <p:nvCxnSpPr>
          <p:cNvPr id="16" name=""/>
          <p:cNvCxnSpPr/>
          <p:nvPr/>
        </p:nvCxnSpPr>
        <p:spPr>
          <a:xfrm>
            <a:off x="652145" y="6419215"/>
            <a:ext cx="6414135" cy="0"/>
          </a:xfrm>
          <a:prstGeom prst="line">
            <a:avLst/>
          </a:prstGeom>
          <a:ln w="8890" cmpd="sng">
            <a:solidFill>
              <a:srgbClr val="000000"/>
            </a:solidFill>
          </a:ln>
        </p:spPr>
      </p:cxnSp>
      <p:cxnSp>
        <p:nvCxnSpPr>
          <p:cNvPr id="17" name=""/>
          <p:cNvCxnSpPr/>
          <p:nvPr/>
        </p:nvCxnSpPr>
        <p:spPr>
          <a:xfrm>
            <a:off x="652145" y="8781415"/>
            <a:ext cx="6414135" cy="0"/>
          </a:xfrm>
          <a:prstGeom prst="line">
            <a:avLst/>
          </a:prstGeom>
          <a:ln w="8890" cmpd="sng">
            <a:solidFill>
              <a:srgbClr val="000000"/>
            </a:solidFill>
          </a:ln>
        </p:spPr>
      </p:cxnSp>
      <p:cxnSp>
        <p:nvCxnSpPr>
          <p:cNvPr id="18" name=""/>
          <p:cNvCxnSpPr/>
          <p:nvPr/>
        </p:nvCxnSpPr>
        <p:spPr>
          <a:xfrm>
            <a:off x="652145" y="9010015"/>
            <a:ext cx="6414135" cy="0"/>
          </a:xfrm>
          <a:prstGeom prst="line">
            <a:avLst/>
          </a:prstGeom>
          <a:ln w="8890" cmpd="sng">
            <a:solidFill>
              <a:srgbClr val="000000"/>
            </a:solidFill>
          </a:ln>
        </p:spPr>
      </p:cxnSp>
    </p:spTree>
  </p:cSld>
  <p:clrMapOvr>
    <a:masterClrMapping/>
  </p:clrMapOvr>
</p:sld>
</file>

<file path=ppt/slides/slide15.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0240" y="393700"/>
            <a:ext cx="6413500" cy="786765"/>
          </a:xfrm>
          <a:prstGeom prst="rect">
            <a:avLst/>
          </a:prstGeom>
          <a:noFill/>
          <a:ln w="0" cmpd="sng">
            <a:noFill/>
            <a:prstDash val="solid"/>
          </a:ln>
        </p:spPr>
        <p:txBody>
          <a:bodyPr vert="horz" lIns="0" tIns="29845" rIns="0" bIns="0" anchor="t"/>
          <a:lstStyle/>
          <a:p>
            <a:pPr marL="0" marR="0" indent="0" algn="l">
              <a:lnSpc>
                <a:spcPts val="1500"/>
              </a:lnSpc>
              <a:spcAft>
                <a:spcPts val="0"/>
              </a:spcAft>
            </a:pPr>
            <a:r>
              <a:rPr lang="en-US" sz="1050" b="1" spc="30">
                <a:solidFill>
                  <a:srgbClr val="000000"/>
                </a:solidFill>
                <a:latin typeface="Georgia" pitchFamily="1" panose="02020603050405020304"/>
              </a:rPr>
              <a:t>Long-Term Care Insurance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200"/>
              </a:lnSpc>
              <a:spcBef>
                <a:spcPts val="150"/>
              </a:spcBef>
              <a:spcAft>
                <a:spcPts val="0"/>
              </a:spcAft>
            </a:pPr>
            <a:r>
              <a:rPr lang="en-US" sz="1100" spc="0">
                <a:solidFill>
                  <a:srgbClr val="000000"/>
                </a:solidFill>
                <a:latin typeface="Georgia" pitchFamily="1" panose="02020603050405020304"/>
              </a:rPr>
              <a:t>Name of plan(s), member identification number or policy number, address of insurance carrier, phone </a:t>
            </a:r>
          </a:p>
          <a:p>
            <a:pPr marL="0" marR="0" indent="0" algn="l">
              <a:lnSpc>
                <a:spcPts val="1200"/>
              </a:lnSpc>
              <a:spcBef>
                <a:spcPts val="325"/>
              </a:spcBef>
              <a:spcAft>
                <a:spcPts val="1605"/>
              </a:spcAft>
            </a:pPr>
            <a:r>
              <a:rPr lang="en-US" sz="1100" spc="0">
                <a:solidFill>
                  <a:srgbClr val="000000"/>
                </a:solidFill>
                <a:latin typeface="Georgia" pitchFamily="1" panose="02020603050405020304"/>
              </a:rPr>
              <a:t>number and location of policy: </a:t>
            </a:r>
          </a:p>
        </p:txBody>
      </p:sp>
      <p:sp>
        <p:nvSpPr>
          <p:cNvPr id="4" name=""/>
          <p:cNvSpPr/>
          <p:nvPr>
            <p:ph type="body" idx="10"/>
          </p:nvPr>
        </p:nvSpPr>
        <p:spPr>
          <a:xfrm>
            <a:off x="650240" y="1180465"/>
            <a:ext cx="6413500" cy="121920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20">
                <a:solidFill>
                  <a:srgbClr val="000000"/>
                </a:solidFill>
                <a:latin typeface="Georgia" pitchFamily="1" panose="02020603050405020304"/>
              </a:rPr>
              <a:t>Dental/Vision Insurance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150"/>
              </a:spcBef>
              <a:spcAft>
                <a:spcPts val="0"/>
              </a:spcAft>
            </a:pPr>
            <a:r>
              <a:rPr lang="en-US" sz="1100" spc="0">
                <a:solidFill>
                  <a:srgbClr val="000000"/>
                </a:solidFill>
                <a:latin typeface="Georgia" pitchFamily="1" panose="02020603050405020304"/>
              </a:rPr>
              <a:t>Name of plan(s), member identification number or policy number, address of insurance carrier, phone </a:t>
            </a:r>
          </a:p>
          <a:p>
            <a:pPr marL="0" marR="0" indent="0" algn="l">
              <a:lnSpc>
                <a:spcPts val="1200"/>
              </a:lnSpc>
              <a:spcBef>
                <a:spcPts val="325"/>
              </a:spcBef>
              <a:spcAft>
                <a:spcPts val="1580"/>
              </a:spcAft>
            </a:pPr>
            <a:r>
              <a:rPr lang="en-US" sz="1100" spc="0">
                <a:solidFill>
                  <a:srgbClr val="000000"/>
                </a:solidFill>
                <a:latin typeface="Georgia" pitchFamily="1" panose="02020603050405020304"/>
              </a:rPr>
              <a:t>number and location of policy: </a:t>
            </a:r>
          </a:p>
        </p:txBody>
      </p:sp>
      <p:sp>
        <p:nvSpPr>
          <p:cNvPr id="5" name=""/>
          <p:cNvSpPr/>
          <p:nvPr>
            <p:ph type="body" idx="10"/>
          </p:nvPr>
        </p:nvSpPr>
        <p:spPr>
          <a:xfrm>
            <a:off x="650240" y="2399665"/>
            <a:ext cx="6413500" cy="1066800"/>
          </a:xfrm>
          <a:prstGeom prst="rect">
            <a:avLst/>
          </a:prstGeom>
          <a:noFill/>
          <a:ln w="0" cmpd="sng">
            <a:noFill/>
            <a:prstDash val="solid"/>
          </a:ln>
        </p:spPr>
        <p:txBody>
          <a:bodyPr vert="horz" lIns="0" tIns="480695" rIns="0" bIns="0" anchor="t"/>
          <a:lstStyle/>
          <a:p>
            <a:pPr marL="0" marR="0" indent="0" algn="l">
              <a:lnSpc>
                <a:spcPts val="1500"/>
              </a:lnSpc>
              <a:spcAft>
                <a:spcPts val="1605"/>
              </a:spcAft>
            </a:pPr>
            <a:r>
              <a:rPr lang="en-US" sz="1050" b="1" spc="0">
                <a:solidFill>
                  <a:srgbClr val="000000"/>
                </a:solidFill>
                <a:latin typeface="Georgia" pitchFamily="1" panose="02020603050405020304"/>
              </a:rPr>
              <a:t>Federal Employees’ Group Life Insurance (FEGLI)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Yes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No </a:t>
            </a:r>
            <a:br/>
            <a:r>
              <a:rPr lang="en-US" sz="1100" spc="0">
                <a:solidFill>
                  <a:srgbClr val="000000"/>
                </a:solidFill>
                <a:latin typeface="Georgia" pitchFamily="1" panose="02020603050405020304"/>
              </a:rPr>
              <a:t>List name of beneficiary and note location of designation form: </a:t>
            </a:r>
          </a:p>
        </p:txBody>
      </p:sp>
      <p:sp>
        <p:nvSpPr>
          <p:cNvPr id="6" name=""/>
          <p:cNvSpPr/>
          <p:nvPr>
            <p:ph type="body" idx="10"/>
          </p:nvPr>
        </p:nvSpPr>
        <p:spPr>
          <a:xfrm>
            <a:off x="650240" y="3466465"/>
            <a:ext cx="6413500" cy="99060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20">
                <a:solidFill>
                  <a:srgbClr val="000000"/>
                </a:solidFill>
                <a:latin typeface="Georgia" pitchFamily="1" panose="02020603050405020304"/>
              </a:rPr>
              <a:t>Veterans’ Group Life Insurance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150"/>
              </a:spcBef>
              <a:spcAft>
                <a:spcPts val="1290"/>
              </a:spcAft>
            </a:pPr>
            <a:r>
              <a:rPr lang="en-US" sz="1100" spc="0">
                <a:solidFill>
                  <a:srgbClr val="000000"/>
                </a:solidFill>
                <a:latin typeface="Georgia" pitchFamily="1" panose="02020603050405020304"/>
              </a:rPr>
              <a:t>List name of beneficiary and note location of designation form: </a:t>
            </a:r>
          </a:p>
        </p:txBody>
      </p:sp>
      <p:sp>
        <p:nvSpPr>
          <p:cNvPr id="7" name=""/>
          <p:cNvSpPr/>
          <p:nvPr>
            <p:ph type="body" idx="10"/>
          </p:nvPr>
        </p:nvSpPr>
        <p:spPr>
          <a:xfrm>
            <a:off x="650240" y="4457065"/>
            <a:ext cx="6413500" cy="951230"/>
          </a:xfrm>
          <a:prstGeom prst="rect">
            <a:avLst/>
          </a:prstGeom>
          <a:noFill/>
          <a:ln w="0" cmpd="sng">
            <a:noFill/>
            <a:prstDash val="solid"/>
          </a:ln>
        </p:spPr>
        <p:txBody>
          <a:bodyPr vert="horz" lIns="0" tIns="404495" rIns="0" bIns="0" anchor="t"/>
          <a:lstStyle/>
          <a:p>
            <a:pPr marL="0" marR="0" indent="0" algn="l">
              <a:lnSpc>
                <a:spcPts val="1500"/>
              </a:lnSpc>
              <a:spcAft>
                <a:spcPts val="1270"/>
              </a:spcAft>
            </a:pPr>
            <a:r>
              <a:rPr lang="en-US" sz="1050" b="1" spc="0">
                <a:solidFill>
                  <a:srgbClr val="000000"/>
                </a:solidFill>
                <a:latin typeface="Georgia" pitchFamily="1" panose="02020603050405020304"/>
              </a:rPr>
              <a:t>Servicemembers’ Group Life Insurance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Yes </a:t>
            </a:r>
            <a:r>
              <a:rPr lang="en-US" sz="1400" spc="0">
                <a:solidFill>
                  <a:srgbClr val="000000"/>
                </a:solidFill>
                <a:latin typeface="Bookman Old Style" pitchFamily="1" panose="02020603050405020304"/>
              </a:rPr>
              <a:t>0 </a:t>
            </a:r>
            <a:r>
              <a:rPr lang="en-US" sz="1100" spc="0">
                <a:solidFill>
                  <a:srgbClr val="000000"/>
                </a:solidFill>
                <a:latin typeface="Georgia" pitchFamily="1" panose="02020603050405020304"/>
              </a:rPr>
              <a:t>No </a:t>
            </a:r>
            <a:br/>
            <a:r>
              <a:rPr lang="en-US" sz="1100" spc="0">
                <a:solidFill>
                  <a:srgbClr val="000000"/>
                </a:solidFill>
                <a:latin typeface="Georgia" pitchFamily="1" panose="02020603050405020304"/>
              </a:rPr>
              <a:t>List name of beneficiary and note location of designation form: </a:t>
            </a:r>
          </a:p>
        </p:txBody>
      </p:sp>
      <p:sp>
        <p:nvSpPr>
          <p:cNvPr id="8" name=""/>
          <p:cNvSpPr/>
          <p:nvPr>
            <p:ph type="body" idx="10"/>
          </p:nvPr>
        </p:nvSpPr>
        <p:spPr>
          <a:xfrm>
            <a:off x="650240" y="5408295"/>
            <a:ext cx="6413500" cy="1639570"/>
          </a:xfrm>
          <a:prstGeom prst="rect">
            <a:avLst/>
          </a:prstGeom>
          <a:noFill/>
          <a:ln w="0" cmpd="sng">
            <a:noFill/>
            <a:prstDash val="solid"/>
          </a:ln>
        </p:spPr>
        <p:txBody>
          <a:bodyPr vert="horz" lIns="0" tIns="425450" rIns="0" bIns="0" anchor="t"/>
          <a:lstStyle/>
          <a:p>
            <a:pPr marL="0" marR="0" indent="0" algn="l">
              <a:lnSpc>
                <a:spcPts val="1500"/>
              </a:lnSpc>
              <a:spcAft>
                <a:spcPts val="0"/>
              </a:spcAft>
            </a:pPr>
            <a:r>
              <a:rPr lang="en-US" sz="1050" b="1" spc="10">
                <a:solidFill>
                  <a:srgbClr val="000000"/>
                </a:solidFill>
                <a:latin typeface="Georgia" pitchFamily="1" panose="02020603050405020304"/>
              </a:rPr>
              <a:t>Any other insurance administered by the Department of Veterans Affairs?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Yes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No </a:t>
            </a:r>
          </a:p>
          <a:p>
            <a:pPr marL="0" marR="0" indent="0" algn="l">
              <a:lnSpc>
                <a:spcPts val="1200"/>
              </a:lnSpc>
              <a:spcBef>
                <a:spcPts val="490"/>
              </a:spcBef>
              <a:spcAft>
                <a:spcPts val="0"/>
              </a:spcAft>
              <a:tabLst>
                <a:tab algn="l" pos="6035040"/>
              </a:tabLst>
            </a:pPr>
            <a:r>
              <a:rPr lang="en-US" sz="1050" spc="0">
                <a:solidFill>
                  <a:srgbClr val="000000"/>
                </a:solidFill>
                <a:latin typeface="Georgia" pitchFamily="1" panose="02020603050405020304"/>
              </a:rPr>
              <a:t>If yes, list:  </a:t>
            </a:r>
            <a:r>
              <a:rPr lang="en-US" sz="100" spc="0">
                <a:solidFill>
                  <a:srgbClr val="000000"/>
                </a:solidFill>
                <a:latin typeface="Georgia" pitchFamily="1" panose="02020603050405020304"/>
              </a:rPr>
              <a:t> </a:t>
            </a:r>
          </a:p>
          <a:p>
            <a:pPr marL="0" marR="0" indent="0" algn="l">
              <a:lnSpc>
                <a:spcPts val="1500"/>
              </a:lnSpc>
              <a:spcBef>
                <a:spcPts val="1945"/>
              </a:spcBef>
              <a:spcAft>
                <a:spcPts val="0"/>
              </a:spcAft>
            </a:pPr>
            <a:r>
              <a:rPr lang="en-US" sz="1050" b="1" spc="25">
                <a:solidFill>
                  <a:srgbClr val="000000"/>
                </a:solidFill>
                <a:latin typeface="Georgia" pitchFamily="1" panose="02020603050405020304"/>
              </a:rPr>
              <a:t>Disability Insurance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170"/>
              </a:spcBef>
              <a:spcAft>
                <a:spcPts val="1560"/>
              </a:spcAft>
            </a:pPr>
            <a:r>
              <a:rPr lang="en-US" sz="1100" spc="0">
                <a:solidFill>
                  <a:srgbClr val="000000"/>
                </a:solidFill>
                <a:latin typeface="Georgia" pitchFamily="1" panose="02020603050405020304"/>
              </a:rPr>
              <a:t>Provide name of company, address, phone number, policy number and location of policy: </a:t>
            </a:r>
          </a:p>
        </p:txBody>
      </p:sp>
      <p:sp>
        <p:nvSpPr>
          <p:cNvPr id="9" name=""/>
          <p:cNvSpPr/>
          <p:nvPr>
            <p:ph type="body" idx="10"/>
          </p:nvPr>
        </p:nvSpPr>
        <p:spPr>
          <a:xfrm>
            <a:off x="650240" y="7047865"/>
            <a:ext cx="6413500" cy="875030"/>
          </a:xfrm>
          <a:prstGeom prst="rect">
            <a:avLst/>
          </a:prstGeom>
          <a:noFill/>
          <a:ln w="0" cmpd="sng">
            <a:noFill/>
            <a:prstDash val="solid"/>
          </a:ln>
        </p:spPr>
        <p:txBody>
          <a:bodyPr vert="horz" lIns="0" tIns="309880" rIns="0" bIns="0" anchor="t"/>
          <a:lstStyle/>
          <a:p>
            <a:pPr marL="0" marR="0" indent="0" algn="l">
              <a:lnSpc>
                <a:spcPts val="1500"/>
              </a:lnSpc>
              <a:spcAft>
                <a:spcPts val="0"/>
              </a:spcAft>
            </a:pPr>
            <a:r>
              <a:rPr lang="en-US" sz="1050" b="1" spc="25">
                <a:solidFill>
                  <a:srgbClr val="000000"/>
                </a:solidFill>
                <a:latin typeface="Georgia" pitchFamily="1" panose="02020603050405020304"/>
              </a:rPr>
              <a:t>Homeowners’ Insurance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150"/>
              </a:spcBef>
              <a:spcAft>
                <a:spcPts val="1580"/>
              </a:spcAft>
            </a:pPr>
            <a:r>
              <a:rPr lang="en-US" sz="1100" spc="0">
                <a:solidFill>
                  <a:srgbClr val="000000"/>
                </a:solidFill>
                <a:latin typeface="Georgia" pitchFamily="1" panose="02020603050405020304"/>
              </a:rPr>
              <a:t>Provide name of company, address, phone number, policy number and location of policy: </a:t>
            </a:r>
          </a:p>
        </p:txBody>
      </p:sp>
      <p:sp>
        <p:nvSpPr>
          <p:cNvPr id="10" name=""/>
          <p:cNvSpPr/>
          <p:nvPr>
            <p:ph type="body" idx="10"/>
          </p:nvPr>
        </p:nvSpPr>
        <p:spPr>
          <a:xfrm>
            <a:off x="650240" y="7922895"/>
            <a:ext cx="6413500" cy="1029970"/>
          </a:xfrm>
          <a:prstGeom prst="rect">
            <a:avLst/>
          </a:prstGeom>
          <a:noFill/>
          <a:ln w="0" cmpd="sng">
            <a:noFill/>
            <a:prstDash val="solid"/>
          </a:ln>
        </p:spPr>
        <p:txBody>
          <a:bodyPr vert="horz" lIns="0" tIns="462280" rIns="0" bIns="0" anchor="t"/>
          <a:lstStyle/>
          <a:p>
            <a:pPr marL="0" marR="0" indent="0" algn="l">
              <a:lnSpc>
                <a:spcPts val="1500"/>
              </a:lnSpc>
              <a:spcAft>
                <a:spcPts val="0"/>
              </a:spcAft>
            </a:pPr>
            <a:r>
              <a:rPr lang="en-US" sz="1050" b="1" spc="30">
                <a:solidFill>
                  <a:srgbClr val="000000"/>
                </a:solidFill>
                <a:latin typeface="Georgia" pitchFamily="1" panose="02020603050405020304"/>
              </a:rPr>
              <a:t>Car Insurance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200"/>
              </a:lnSpc>
              <a:spcBef>
                <a:spcPts val="170"/>
              </a:spcBef>
              <a:spcAft>
                <a:spcPts val="1605"/>
              </a:spcAft>
            </a:pPr>
            <a:r>
              <a:rPr lang="en-US" sz="1100" spc="0">
                <a:solidFill>
                  <a:srgbClr val="000000"/>
                </a:solidFill>
                <a:latin typeface="Georgia" pitchFamily="1" panose="02020603050405020304"/>
              </a:rPr>
              <a:t>Provide name of company, address, phone number, policy number and location of policy: </a:t>
            </a:r>
          </a:p>
        </p:txBody>
      </p:sp>
      <p:cxnSp>
        <p:nvCxnSpPr>
          <p:cNvPr id="11" name=""/>
          <p:cNvCxnSpPr/>
          <p:nvPr/>
        </p:nvCxnSpPr>
        <p:spPr>
          <a:xfrm>
            <a:off x="650240" y="1185545"/>
            <a:ext cx="6414135" cy="0"/>
          </a:xfrm>
          <a:prstGeom prst="line">
            <a:avLst/>
          </a:prstGeom>
          <a:ln w="8890" cmpd="sng">
            <a:solidFill>
              <a:srgbClr val="000000"/>
            </a:solidFill>
          </a:ln>
        </p:spPr>
      </p:cxnSp>
      <p:cxnSp>
        <p:nvCxnSpPr>
          <p:cNvPr id="12" name=""/>
          <p:cNvCxnSpPr/>
          <p:nvPr/>
        </p:nvCxnSpPr>
        <p:spPr>
          <a:xfrm>
            <a:off x="650240" y="1414145"/>
            <a:ext cx="6414135" cy="0"/>
          </a:xfrm>
          <a:prstGeom prst="line">
            <a:avLst/>
          </a:prstGeom>
          <a:ln w="8890" cmpd="sng">
            <a:solidFill>
              <a:srgbClr val="000000"/>
            </a:solidFill>
          </a:ln>
        </p:spPr>
      </p:cxnSp>
      <p:cxnSp>
        <p:nvCxnSpPr>
          <p:cNvPr id="13" name=""/>
          <p:cNvCxnSpPr/>
          <p:nvPr/>
        </p:nvCxnSpPr>
        <p:spPr>
          <a:xfrm>
            <a:off x="650240" y="2404745"/>
            <a:ext cx="6414135" cy="0"/>
          </a:xfrm>
          <a:prstGeom prst="line">
            <a:avLst/>
          </a:prstGeom>
          <a:ln w="8890" cmpd="sng">
            <a:solidFill>
              <a:srgbClr val="000000"/>
            </a:solidFill>
          </a:ln>
        </p:spPr>
      </p:cxnSp>
      <p:cxnSp>
        <p:nvCxnSpPr>
          <p:cNvPr id="14" name=""/>
          <p:cNvCxnSpPr/>
          <p:nvPr/>
        </p:nvCxnSpPr>
        <p:spPr>
          <a:xfrm>
            <a:off x="650240" y="2633345"/>
            <a:ext cx="6414135" cy="0"/>
          </a:xfrm>
          <a:prstGeom prst="line">
            <a:avLst/>
          </a:prstGeom>
          <a:ln w="8890" cmpd="sng">
            <a:solidFill>
              <a:srgbClr val="000000"/>
            </a:solidFill>
          </a:ln>
        </p:spPr>
      </p:cxnSp>
      <p:cxnSp>
        <p:nvCxnSpPr>
          <p:cNvPr id="15" name=""/>
          <p:cNvCxnSpPr/>
          <p:nvPr/>
        </p:nvCxnSpPr>
        <p:spPr>
          <a:xfrm>
            <a:off x="650240" y="3471545"/>
            <a:ext cx="6414135" cy="0"/>
          </a:xfrm>
          <a:prstGeom prst="line">
            <a:avLst/>
          </a:prstGeom>
          <a:ln w="8890" cmpd="sng">
            <a:solidFill>
              <a:srgbClr val="000000"/>
            </a:solidFill>
          </a:ln>
        </p:spPr>
      </p:cxnSp>
      <p:cxnSp>
        <p:nvCxnSpPr>
          <p:cNvPr id="16" name=""/>
          <p:cNvCxnSpPr/>
          <p:nvPr/>
        </p:nvCxnSpPr>
        <p:spPr>
          <a:xfrm>
            <a:off x="650240" y="3700145"/>
            <a:ext cx="6414135" cy="0"/>
          </a:xfrm>
          <a:prstGeom prst="line">
            <a:avLst/>
          </a:prstGeom>
          <a:ln w="8890" cmpd="sng">
            <a:solidFill>
              <a:srgbClr val="000000"/>
            </a:solidFill>
          </a:ln>
        </p:spPr>
      </p:cxnSp>
      <p:cxnSp>
        <p:nvCxnSpPr>
          <p:cNvPr id="17" name=""/>
          <p:cNvCxnSpPr/>
          <p:nvPr/>
        </p:nvCxnSpPr>
        <p:spPr>
          <a:xfrm>
            <a:off x="650240" y="4462145"/>
            <a:ext cx="6414135" cy="0"/>
          </a:xfrm>
          <a:prstGeom prst="line">
            <a:avLst/>
          </a:prstGeom>
          <a:ln w="8890" cmpd="sng">
            <a:solidFill>
              <a:srgbClr val="000000"/>
            </a:solidFill>
          </a:ln>
        </p:spPr>
      </p:cxnSp>
      <p:cxnSp>
        <p:nvCxnSpPr>
          <p:cNvPr id="18" name=""/>
          <p:cNvCxnSpPr/>
          <p:nvPr/>
        </p:nvCxnSpPr>
        <p:spPr>
          <a:xfrm>
            <a:off x="650240" y="4651375"/>
            <a:ext cx="6414135" cy="0"/>
          </a:xfrm>
          <a:prstGeom prst="line">
            <a:avLst/>
          </a:prstGeom>
          <a:ln w="8890" cmpd="sng">
            <a:solidFill>
              <a:srgbClr val="000000"/>
            </a:solidFill>
          </a:ln>
        </p:spPr>
      </p:cxnSp>
      <p:cxnSp>
        <p:nvCxnSpPr>
          <p:cNvPr id="19" name=""/>
          <p:cNvCxnSpPr/>
          <p:nvPr/>
        </p:nvCxnSpPr>
        <p:spPr>
          <a:xfrm>
            <a:off x="650240" y="5413375"/>
            <a:ext cx="6414135" cy="0"/>
          </a:xfrm>
          <a:prstGeom prst="line">
            <a:avLst/>
          </a:prstGeom>
          <a:ln w="8890" cmpd="sng">
            <a:solidFill>
              <a:srgbClr val="000000"/>
            </a:solidFill>
          </a:ln>
        </p:spPr>
      </p:cxnSp>
      <p:cxnSp>
        <p:nvCxnSpPr>
          <p:cNvPr id="20" name=""/>
          <p:cNvCxnSpPr/>
          <p:nvPr/>
        </p:nvCxnSpPr>
        <p:spPr>
          <a:xfrm>
            <a:off x="650240" y="5605145"/>
            <a:ext cx="6414135" cy="0"/>
          </a:xfrm>
          <a:prstGeom prst="line">
            <a:avLst/>
          </a:prstGeom>
          <a:ln w="8890" cmpd="sng">
            <a:solidFill>
              <a:srgbClr val="000000"/>
            </a:solidFill>
          </a:ln>
        </p:spPr>
      </p:cxnSp>
      <p:cxnSp>
        <p:nvCxnSpPr>
          <p:cNvPr id="21" name=""/>
          <p:cNvCxnSpPr/>
          <p:nvPr/>
        </p:nvCxnSpPr>
        <p:spPr>
          <a:xfrm>
            <a:off x="650240" y="7052945"/>
            <a:ext cx="6414135" cy="0"/>
          </a:xfrm>
          <a:prstGeom prst="line">
            <a:avLst/>
          </a:prstGeom>
          <a:ln w="8890" cmpd="sng">
            <a:solidFill>
              <a:srgbClr val="000000"/>
            </a:solidFill>
          </a:ln>
        </p:spPr>
      </p:cxnSp>
      <p:cxnSp>
        <p:nvCxnSpPr>
          <p:cNvPr id="22" name=""/>
          <p:cNvCxnSpPr/>
          <p:nvPr/>
        </p:nvCxnSpPr>
        <p:spPr>
          <a:xfrm>
            <a:off x="650240" y="7281545"/>
            <a:ext cx="6414135" cy="0"/>
          </a:xfrm>
          <a:prstGeom prst="line">
            <a:avLst/>
          </a:prstGeom>
          <a:ln w="8890" cmpd="sng">
            <a:solidFill>
              <a:srgbClr val="000000"/>
            </a:solidFill>
          </a:ln>
        </p:spPr>
      </p:cxnSp>
      <p:cxnSp>
        <p:nvCxnSpPr>
          <p:cNvPr id="23" name=""/>
          <p:cNvCxnSpPr/>
          <p:nvPr/>
        </p:nvCxnSpPr>
        <p:spPr>
          <a:xfrm>
            <a:off x="650240" y="7927975"/>
            <a:ext cx="6414135" cy="0"/>
          </a:xfrm>
          <a:prstGeom prst="line">
            <a:avLst/>
          </a:prstGeom>
          <a:ln w="8890" cmpd="sng">
            <a:solidFill>
              <a:srgbClr val="000000"/>
            </a:solidFill>
          </a:ln>
        </p:spPr>
      </p:cxnSp>
      <p:cxnSp>
        <p:nvCxnSpPr>
          <p:cNvPr id="24" name=""/>
          <p:cNvCxnSpPr/>
          <p:nvPr/>
        </p:nvCxnSpPr>
        <p:spPr>
          <a:xfrm>
            <a:off x="650240" y="8156575"/>
            <a:ext cx="6414135" cy="0"/>
          </a:xfrm>
          <a:prstGeom prst="line">
            <a:avLst/>
          </a:prstGeom>
          <a:ln w="8890" cmpd="sng">
            <a:solidFill>
              <a:srgbClr val="000000"/>
            </a:solidFill>
          </a:ln>
        </p:spPr>
      </p:cxnSp>
      <p:cxnSp>
        <p:nvCxnSpPr>
          <p:cNvPr id="25" name=""/>
          <p:cNvCxnSpPr/>
          <p:nvPr/>
        </p:nvCxnSpPr>
        <p:spPr>
          <a:xfrm>
            <a:off x="650240" y="8957945"/>
            <a:ext cx="6414135" cy="0"/>
          </a:xfrm>
          <a:prstGeom prst="line">
            <a:avLst/>
          </a:prstGeom>
          <a:ln w="8890" cmpd="sng">
            <a:solidFill>
              <a:srgbClr val="000000"/>
            </a:solidFill>
          </a:ln>
        </p:spPr>
      </p:cxnSp>
      <p:cxnSp>
        <p:nvCxnSpPr>
          <p:cNvPr id="26" name=""/>
          <p:cNvCxnSpPr/>
          <p:nvPr/>
        </p:nvCxnSpPr>
        <p:spPr>
          <a:xfrm>
            <a:off x="650240" y="9186545"/>
            <a:ext cx="6414135" cy="0"/>
          </a:xfrm>
          <a:prstGeom prst="line">
            <a:avLst/>
          </a:prstGeom>
          <a:ln w="8890" cmpd="sng">
            <a:solidFill>
              <a:srgbClr val="000000"/>
            </a:solidFill>
          </a:ln>
        </p:spPr>
      </p:cxnSp>
      <p:cxnSp>
        <p:nvCxnSpPr>
          <p:cNvPr id="27" name=""/>
          <p:cNvCxnSpPr/>
          <p:nvPr/>
        </p:nvCxnSpPr>
        <p:spPr>
          <a:xfrm>
            <a:off x="650240" y="9415145"/>
            <a:ext cx="6414135" cy="0"/>
          </a:xfrm>
          <a:prstGeom prst="line">
            <a:avLst/>
          </a:prstGeom>
          <a:ln w="8890" cmpd="sng">
            <a:solidFill>
              <a:srgbClr val="000000"/>
            </a:solidFill>
          </a:ln>
        </p:spPr>
      </p:cxnSp>
    </p:spTree>
  </p:cSld>
  <p:clrMapOvr>
    <a:masterClrMapping/>
  </p:clrMapOvr>
</p:sld>
</file>

<file path=ppt/slides/slide16.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367665"/>
          </a:xfrm>
          <a:prstGeom prst="rect">
            <a:avLst/>
          </a:prstGeom>
          <a:noFill/>
          <a:ln w="0" cmpd="sng">
            <a:noFill/>
            <a:prstDash val="solid"/>
          </a:ln>
        </p:spPr>
        <p:txBody>
          <a:bodyPr vert="horz" lIns="0" tIns="12065" rIns="0" bIns="0" anchor="t"/>
          <a:lstStyle/>
          <a:p>
            <a:pPr marL="0" marR="0" indent="0" algn="l">
              <a:lnSpc>
                <a:spcPts val="1200"/>
              </a:lnSpc>
              <a:spcAft>
                <a:spcPts val="1580"/>
              </a:spcAft>
            </a:pPr>
            <a:r>
              <a:rPr lang="en-US" sz="1100" spc="0">
                <a:solidFill>
                  <a:srgbClr val="000000"/>
                </a:solidFill>
                <a:latin typeface="Georgia" pitchFamily="1" panose="02020603050405020304"/>
              </a:rPr>
              <a:t>Insurance Agent’s Name and Phone Number: </a:t>
            </a:r>
          </a:p>
        </p:txBody>
      </p:sp>
      <p:sp>
        <p:nvSpPr>
          <p:cNvPr id="4" name=""/>
          <p:cNvSpPr/>
          <p:nvPr>
            <p:ph type="body" idx="10"/>
          </p:nvPr>
        </p:nvSpPr>
        <p:spPr>
          <a:xfrm>
            <a:off x="679450" y="799465"/>
            <a:ext cx="6413500" cy="798830"/>
          </a:xfrm>
          <a:prstGeom prst="rect">
            <a:avLst/>
          </a:prstGeom>
          <a:noFill/>
          <a:ln w="0" cmpd="sng">
            <a:noFill/>
            <a:prstDash val="solid"/>
          </a:ln>
        </p:spPr>
        <p:txBody>
          <a:bodyPr vert="horz" lIns="0" tIns="215265" rIns="0" bIns="0" anchor="t"/>
          <a:lstStyle/>
          <a:p>
            <a:pPr marL="0" marR="320040" indent="0" algn="l">
              <a:lnSpc>
                <a:spcPts val="1500"/>
              </a:lnSpc>
              <a:spcAft>
                <a:spcPts val="1555"/>
              </a:spcAft>
            </a:pPr>
            <a:r>
              <a:rPr lang="en-US" sz="1100" spc="0">
                <a:solidFill>
                  <a:srgbClr val="000000"/>
                </a:solidFill>
                <a:latin typeface="Georgia" pitchFamily="1" panose="02020603050405020304"/>
              </a:rPr>
              <a:t>Any other insurance policies? If yes, enter names and addresses of the companies, phone numbers, policy numbers and designated beneficiaries, if applicable: </a:t>
            </a:r>
          </a:p>
        </p:txBody>
      </p:sp>
      <p:sp>
        <p:nvSpPr>
          <p:cNvPr id="5" name=""/>
          <p:cNvSpPr/>
          <p:nvPr>
            <p:ph type="body" idx="10"/>
          </p:nvPr>
        </p:nvSpPr>
        <p:spPr>
          <a:xfrm>
            <a:off x="679450" y="1598295"/>
            <a:ext cx="6413500" cy="1193800"/>
          </a:xfrm>
          <a:prstGeom prst="rect">
            <a:avLst/>
          </a:prstGeom>
          <a:noFill/>
          <a:ln w="0" cmpd="sng">
            <a:noFill/>
            <a:prstDash val="solid"/>
          </a:ln>
        </p:spPr>
        <p:txBody>
          <a:bodyPr vert="horz" lIns="0" tIns="551815" rIns="0" bIns="0" anchor="t">
            <a:normAutofit fontScale="95000"/>
          </a:bodyPr>
          <a:lstStyle/>
          <a:p>
            <a:pPr marL="0" marR="0" indent="0" algn="ctr">
              <a:lnSpc>
                <a:spcPts val="2500"/>
              </a:lnSpc>
              <a:spcAft>
                <a:spcPts val="2565"/>
              </a:spcAft>
            </a:pPr>
            <a:r>
              <a:rPr lang="en-US" sz="2150" spc="25">
                <a:solidFill>
                  <a:srgbClr val="000000"/>
                </a:solidFill>
                <a:latin typeface="Times New Roman" pitchFamily="1" panose="02020603050405020304"/>
              </a:rPr>
              <a:t>LIST AND LOCATION OF DOCUMENTS </a:t>
            </a:r>
          </a:p>
        </p:txBody>
      </p:sp>
      <p:sp>
        <p:nvSpPr>
          <p:cNvPr id="6" name=""/>
          <p:cNvSpPr/>
          <p:nvPr>
            <p:ph type="body" idx="10"/>
          </p:nvPr>
        </p:nvSpPr>
        <p:spPr>
          <a:xfrm>
            <a:off x="679450" y="2792095"/>
            <a:ext cx="6413500" cy="137160"/>
          </a:xfrm>
          <a:prstGeom prst="rect">
            <a:avLst/>
          </a:prstGeom>
          <a:solidFill>
            <a:srgbClr val="DBDCDE"/>
          </a:solidFill>
          <a:ln w="0" cmpd="sng">
            <a:noFill/>
            <a:prstDash val="solid"/>
          </a:ln>
        </p:spPr>
        <p:txBody>
          <a:bodyPr vert="horz" lIns="0" tIns="0" rIns="0" bIns="0" anchor="t"/>
          <a:lstStyle/>
          <a:p>
            <a:pPr marL="0" marR="0" indent="0" algn="l">
              <a:lnSpc>
                <a:spcPts val="1100"/>
              </a:lnSpc>
              <a:spcAft>
                <a:spcPts val="0"/>
              </a:spcAft>
              <a:tabLst>
                <a:tab algn="l" pos="3108960"/>
              </a:tabLst>
            </a:pPr>
            <a:r>
              <a:rPr lang="en-US" sz="1050" b="1" spc="0">
                <a:solidFill>
                  <a:srgbClr val="000000"/>
                </a:solidFill>
                <a:latin typeface="Georgia" pitchFamily="1" panose="02020603050405020304"/>
              </a:rPr>
              <a:t>Document </a:t>
            </a:r>
            <a:r>
              <a:rPr lang="en-US" sz="1050" b="1" spc="0">
                <a:solidFill>
                  <a:srgbClr val="000000"/>
                </a:solidFill>
                <a:latin typeface="Georgia" pitchFamily="1" panose="02020603050405020304"/>
              </a:rPr>
              <a:t>Location </a:t>
            </a:r>
          </a:p>
        </p:txBody>
      </p:sp>
      <p:sp>
        <p:nvSpPr>
          <p:cNvPr id="7" name=""/>
          <p:cNvSpPr/>
          <p:nvPr>
            <p:ph type="body" idx="10"/>
          </p:nvPr>
        </p:nvSpPr>
        <p:spPr>
          <a:xfrm>
            <a:off x="679450" y="2931160"/>
            <a:ext cx="6413500" cy="6594475"/>
          </a:xfrm>
          <a:prstGeom prst="rect">
            <a:avLst/>
          </a:prstGeom>
          <a:noFill/>
          <a:ln w="0" cmpd="sng">
            <a:noFill/>
            <a:prstDash val="solid"/>
          </a:ln>
        </p:spPr>
        <p:txBody>
          <a:bodyPr vert="horz" lIns="0" tIns="107315" rIns="0" bIns="0" anchor="t"/>
          <a:lstStyle/>
          <a:p>
            <a:pPr marL="0" marR="0" indent="0" algn="just">
              <a:lnSpc>
                <a:spcPts val="1200"/>
              </a:lnSpc>
              <a:spcAft>
                <a:spcPts val="0"/>
              </a:spcAft>
              <a:tabLst>
                <a:tab algn="r" pos="6355080"/>
              </a:tabLst>
            </a:pPr>
            <a:r>
              <a:rPr lang="en-US" sz="1050" spc="0">
                <a:solidFill>
                  <a:srgbClr val="000000"/>
                </a:solidFill>
                <a:latin typeface="Georgia" pitchFamily="1" panose="02020603050405020304"/>
              </a:rPr>
              <a:t>Will: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Living Trust: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Living Will: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Power of Attorney (General):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Power of Attorney (Medical):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Advanced Medical Directive:  </a:t>
            </a:r>
            <a:r>
              <a:rPr lang="en-US" sz="100" spc="0">
                <a:solidFill>
                  <a:srgbClr val="000000"/>
                </a:solidFill>
                <a:latin typeface="Georgia" pitchFamily="1" panose="02020603050405020304"/>
              </a:rPr>
              <a:t> </a:t>
            </a:r>
          </a:p>
          <a:p>
            <a:pPr marL="0" marR="0" indent="0" algn="just">
              <a:lnSpc>
                <a:spcPts val="1200"/>
              </a:lnSpc>
              <a:spcBef>
                <a:spcPts val="865"/>
              </a:spcBef>
              <a:spcAft>
                <a:spcPts val="0"/>
              </a:spcAft>
              <a:tabLst>
                <a:tab algn="r" pos="6355080"/>
              </a:tabLst>
            </a:pPr>
            <a:r>
              <a:rPr lang="en-US" sz="1050" spc="0">
                <a:solidFill>
                  <a:srgbClr val="000000"/>
                </a:solidFill>
                <a:latin typeface="Georgia" pitchFamily="1" panose="02020603050405020304"/>
              </a:rPr>
              <a:t>Beneficiary Designations: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Personal Property List: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Property Deeds: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Family Partnerships or LCC: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Organ Donor Form: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Military Discharge Papers (DD-214; DD-215):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Birth Certificates: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Marriage License: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Pre-Nuptial Agreement: </a:t>
            </a:r>
            <a:r>
              <a:rPr lang="en-US" sz="100" spc="0">
                <a:solidFill>
                  <a:srgbClr val="000000"/>
                </a:solidFill>
                <a:latin typeface="Georgia" pitchFamily="1" panose="02020603050405020304"/>
              </a:rPr>
              <a:t> </a:t>
            </a:r>
          </a:p>
          <a:p>
            <a:pPr marL="0" marR="0" indent="0" algn="just">
              <a:lnSpc>
                <a:spcPts val="1200"/>
              </a:lnSpc>
              <a:spcBef>
                <a:spcPts val="860"/>
              </a:spcBef>
              <a:spcAft>
                <a:spcPts val="0"/>
              </a:spcAft>
              <a:tabLst>
                <a:tab algn="r" pos="6355080"/>
              </a:tabLst>
            </a:pPr>
            <a:r>
              <a:rPr lang="en-US" sz="1050" spc="0">
                <a:solidFill>
                  <a:srgbClr val="000000"/>
                </a:solidFill>
                <a:latin typeface="Georgia" pitchFamily="1" panose="02020603050405020304"/>
              </a:rPr>
              <a:t>Divorce/Separation Papers: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Car Title(s):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Burial Agreement:  </a:t>
            </a:r>
            <a:r>
              <a:rPr lang="en-US" sz="100" spc="0">
                <a:solidFill>
                  <a:srgbClr val="000000"/>
                </a:solidFill>
                <a:latin typeface="Georgia" pitchFamily="1" panose="02020603050405020304"/>
              </a:rPr>
              <a:t> </a:t>
            </a:r>
          </a:p>
          <a:p>
            <a:pPr marL="0" marR="0" indent="0" algn="just">
              <a:lnSpc>
                <a:spcPts val="1200"/>
              </a:lnSpc>
              <a:spcBef>
                <a:spcPts val="835"/>
              </a:spcBef>
              <a:spcAft>
                <a:spcPts val="0"/>
              </a:spcAft>
              <a:tabLst>
                <a:tab algn="r" pos="6355080"/>
              </a:tabLst>
            </a:pPr>
            <a:r>
              <a:rPr lang="en-US" sz="1050" spc="0">
                <a:solidFill>
                  <a:srgbClr val="000000"/>
                </a:solidFill>
                <a:latin typeface="Georgia" pitchFamily="1" panose="02020603050405020304"/>
              </a:rPr>
              <a:t>Tax Returns: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70"/>
              </a:spcBef>
              <a:spcAft>
                <a:spcPts val="0"/>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a:p>
            <a:pPr marL="0" marR="0" indent="0" algn="just">
              <a:lnSpc>
                <a:spcPts val="1200"/>
              </a:lnSpc>
              <a:spcBef>
                <a:spcPts val="840"/>
              </a:spcBef>
              <a:spcAft>
                <a:spcPts val="1875"/>
              </a:spcAft>
              <a:tabLst>
                <a:tab algn="r" pos="6355080"/>
              </a:tabLst>
            </a:pPr>
            <a:r>
              <a:rPr lang="en-US" sz="1050" spc="0">
                <a:solidFill>
                  <a:srgbClr val="000000"/>
                </a:solidFill>
                <a:latin typeface="Georgia" pitchFamily="1" panose="02020603050405020304"/>
              </a:rPr>
              <a:t>Other: </a:t>
            </a:r>
            <a:r>
              <a:rPr lang="en-US" sz="100" spc="0">
                <a:solidFill>
                  <a:srgbClr val="000000"/>
                </a:solidFill>
                <a:latin typeface="Georgia" pitchFamily="1" panose="02020603050405020304"/>
              </a:rPr>
              <a:t> </a:t>
            </a:r>
          </a:p>
        </p:txBody>
      </p:sp>
      <p:cxnSp>
        <p:nvCxnSpPr>
          <p:cNvPr id="8" name=""/>
          <p:cNvCxnSpPr/>
          <p:nvPr/>
        </p:nvCxnSpPr>
        <p:spPr>
          <a:xfrm>
            <a:off x="679450" y="804545"/>
            <a:ext cx="6355715" cy="0"/>
          </a:xfrm>
          <a:prstGeom prst="line">
            <a:avLst/>
          </a:prstGeom>
          <a:ln w="8890" cmpd="sng">
            <a:solidFill>
              <a:srgbClr val="000000"/>
            </a:solidFill>
          </a:ln>
        </p:spPr>
      </p:cxnSp>
      <p:cxnSp>
        <p:nvCxnSpPr>
          <p:cNvPr id="9" name=""/>
          <p:cNvCxnSpPr/>
          <p:nvPr/>
        </p:nvCxnSpPr>
        <p:spPr>
          <a:xfrm>
            <a:off x="679450" y="1603375"/>
            <a:ext cx="6355715" cy="0"/>
          </a:xfrm>
          <a:prstGeom prst="line">
            <a:avLst/>
          </a:prstGeom>
          <a:ln w="8890" cmpd="sng">
            <a:solidFill>
              <a:srgbClr val="000000"/>
            </a:solidFill>
          </a:ln>
        </p:spPr>
      </p:cxnSp>
      <p:cxnSp>
        <p:nvCxnSpPr>
          <p:cNvPr id="10" name=""/>
          <p:cNvCxnSpPr/>
          <p:nvPr/>
        </p:nvCxnSpPr>
        <p:spPr>
          <a:xfrm>
            <a:off x="679450" y="1831975"/>
            <a:ext cx="6355715" cy="0"/>
          </a:xfrm>
          <a:prstGeom prst="line">
            <a:avLst/>
          </a:prstGeom>
          <a:ln w="8890" cmpd="sng">
            <a:solidFill>
              <a:srgbClr val="000000"/>
            </a:solidFill>
          </a:ln>
        </p:spPr>
      </p:cxnSp>
      <p:cxnSp>
        <p:nvCxnSpPr>
          <p:cNvPr id="11" name=""/>
          <p:cNvCxnSpPr/>
          <p:nvPr/>
        </p:nvCxnSpPr>
        <p:spPr>
          <a:xfrm>
            <a:off x="679450" y="2929255"/>
            <a:ext cx="6413500" cy="0"/>
          </a:xfrm>
          <a:prstGeom prst="line">
            <a:avLst/>
          </a:prstGeom>
          <a:ln w="3175" cmpd="sng">
            <a:solidFill>
              <a:srgbClr val="000000"/>
            </a:solidFill>
          </a:ln>
        </p:spPr>
      </p:cxnSp>
    </p:spTree>
  </p:cSld>
  <p:clrMapOvr>
    <a:masterClrMapping/>
  </p:clrMapOvr>
</p:sld>
</file>

<file path=ppt/slides/slide17.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62940" y="444500"/>
            <a:ext cx="6413500" cy="908431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5">
                <a:solidFill>
                  <a:srgbClr val="000000"/>
                </a:solidFill>
                <a:latin typeface="Arial" pitchFamily="2" panose="02020603050405020304"/>
              </a:rPr>
              <a:t>NOTIFICATIONS IN CASE OF DEATH </a:t>
            </a:r>
          </a:p>
          <a:p>
            <a:pPr marL="0" marR="0" indent="0" algn="l">
              <a:lnSpc>
                <a:spcPts val="1200"/>
              </a:lnSpc>
              <a:spcBef>
                <a:spcPts val="240"/>
              </a:spcBef>
              <a:spcAft>
                <a:spcPts val="0"/>
              </a:spcAft>
            </a:pPr>
            <a:r>
              <a:rPr lang="en-US" sz="1100" spc="0">
                <a:solidFill>
                  <a:srgbClr val="000000"/>
                </a:solidFill>
                <a:latin typeface="Georgia" pitchFamily="1" panose="02020603050405020304"/>
              </a:rPr>
              <a:t>Also see section on death and survivor’s benefits, and how to apply for them. </a:t>
            </a:r>
          </a:p>
          <a:p>
            <a:pPr marL="0" marR="0" indent="0" algn="l">
              <a:lnSpc>
                <a:spcPts val="1200"/>
              </a:lnSpc>
              <a:spcBef>
                <a:spcPts val="355"/>
              </a:spcBef>
              <a:spcAft>
                <a:spcPts val="0"/>
              </a:spcAft>
            </a:pPr>
            <a:r>
              <a:rPr lang="en-US" sz="1050" b="1" spc="0">
                <a:solidFill>
                  <a:srgbClr val="000000"/>
                </a:solidFill>
                <a:latin typeface="Georgia" pitchFamily="1" panose="02020603050405020304"/>
              </a:rPr>
              <a:t>If still employed: </a:t>
            </a:r>
          </a:p>
          <a:p>
            <a:pPr marL="91440" marR="0" indent="0" algn="l">
              <a:lnSpc>
                <a:spcPts val="1200"/>
              </a:lnSpc>
              <a:spcBef>
                <a:spcPts val="555"/>
              </a:spcBef>
              <a:spcAft>
                <a:spcPts val="0"/>
              </a:spcAft>
              <a:buFont typeface="Symbol"/>
              <a:buChar char="·"/>
              <a:tabLst>
                <a:tab algn="r" pos="6400800"/>
              </a:tabLst>
            </a:pPr>
            <a:r>
              <a:rPr lang="en-US" sz="1050" spc="0">
                <a:solidFill>
                  <a:srgbClr val="000000"/>
                </a:solidFill>
                <a:latin typeface="Georgia" pitchFamily="1" panose="02020603050405020304"/>
              </a:rPr>
              <a:t>Immediate Supervisor: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Office Phone:  </a:t>
            </a:r>
            <a:r>
              <a:rPr lang="en-US" sz="100" spc="0">
                <a:solidFill>
                  <a:srgbClr val="000000"/>
                </a:solidFill>
                <a:latin typeface="Georgia" pitchFamily="1" panose="02020603050405020304"/>
              </a:rPr>
              <a:t> </a:t>
            </a:r>
          </a:p>
          <a:p>
            <a:pPr marL="91440" marR="0" indent="0" algn="l">
              <a:lnSpc>
                <a:spcPts val="1200"/>
              </a:lnSpc>
              <a:spcBef>
                <a:spcPts val="605"/>
              </a:spcBef>
              <a:spcAft>
                <a:spcPts val="0"/>
              </a:spcAft>
              <a:buFont typeface="Symbol"/>
              <a:buChar char="·"/>
              <a:tabLst>
                <a:tab algn="r" pos="6400800"/>
              </a:tabLst>
            </a:pPr>
            <a:r>
              <a:rPr lang="en-US" sz="1050" spc="0">
                <a:solidFill>
                  <a:srgbClr val="000000"/>
                </a:solidFill>
                <a:latin typeface="Georgia" pitchFamily="1" panose="02020603050405020304"/>
              </a:rPr>
              <a:t>Spouse’s Immediate Supervisor:  </a:t>
            </a:r>
          </a:p>
          <a:p>
            <a:pPr marL="0" marR="0" indent="0" algn="l">
              <a:lnSpc>
                <a:spcPts val="2400"/>
              </a:lnSpc>
              <a:spcBef>
                <a:spcPts val="0"/>
              </a:spcBef>
              <a:spcAft>
                <a:spcPts val="0"/>
              </a:spcAft>
              <a:tabLst>
                <a:tab algn="r" pos="6400800"/>
              </a:tabLst>
            </a:pPr>
            <a:r>
              <a:rPr lang="en-US" sz="1050" spc="0">
                <a:solidFill>
                  <a:srgbClr val="000000"/>
                </a:solidFill>
                <a:latin typeface="Georgia" pitchFamily="1" panose="02020603050405020304"/>
              </a:rPr>
              <a:t>Office Phone:  </a:t>
            </a:r>
            <a:r>
              <a:rPr lang="en-US" sz="100" spc="0">
                <a:solidFill>
                  <a:srgbClr val="000000"/>
                </a:solidFill>
                <a:latin typeface="Georgia" pitchFamily="1" panose="02020603050405020304"/>
              </a:rPr>
              <a:t> </a:t>
            </a:r>
            <a:br/>
            <a:r>
              <a:rPr lang="en-US" sz="1100" spc="0">
                <a:solidFill>
                  <a:srgbClr val="000000"/>
                </a:solidFill>
                <a:latin typeface="Georgia" pitchFamily="1" panose="02020603050405020304"/>
              </a:rPr>
              <a:t>Notify NARFE Headquarters at 800-456-8410 to report a death. </a:t>
            </a:r>
          </a:p>
          <a:p>
            <a:pPr marL="0" marR="0" indent="0" algn="l">
              <a:lnSpc>
                <a:spcPts val="1500"/>
              </a:lnSpc>
              <a:spcBef>
                <a:spcPts val="1510"/>
              </a:spcBef>
              <a:spcAft>
                <a:spcPts val="0"/>
              </a:spcAft>
            </a:pPr>
            <a:r>
              <a:rPr lang="en-US" sz="1100" spc="0">
                <a:solidFill>
                  <a:srgbClr val="000000"/>
                </a:solidFill>
                <a:latin typeface="Georgia" pitchFamily="1" panose="02020603050405020304"/>
              </a:rPr>
              <a:t>List names, addresses, telephone numbers or email addresses of other family members and friends who should be notified upon your death: </a:t>
            </a:r>
          </a:p>
          <a:p>
            <a:pPr marL="91440" marR="0" indent="228600" algn="l">
              <a:lnSpc>
                <a:spcPts val="1100"/>
              </a:lnSpc>
              <a:spcBef>
                <a:spcPts val="860"/>
              </a:spcBef>
              <a:spcAft>
                <a:spcPts val="0"/>
              </a:spcAft>
              <a:buFont typeface="Georgia"/>
              <a:buAutoNum startAt="1"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9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885"/>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228600" algn="l">
              <a:lnSpc>
                <a:spcPts val="1100"/>
              </a:lnSpc>
              <a:spcBef>
                <a:spcPts val="910"/>
              </a:spcBef>
              <a:spcAft>
                <a:spcPts val="0"/>
              </a:spcAft>
              <a:buFont typeface="Georgia"/>
              <a:buAutoNum type="arabicPeriod"/>
              <a:tabLst>
                <a:tab algn="r" pos="6400800"/>
              </a:tabLst>
            </a:pPr>
            <a:r>
              <a:rPr lang="en-US" sz="100" spc="0">
                <a:solidFill>
                  <a:srgbClr val="000000"/>
                </a:solidFill>
                <a:latin typeface="Georgia" pitchFamily="1" panose="02020603050405020304"/>
              </a:rPr>
              <a:t> </a:t>
            </a:r>
          </a:p>
          <a:p>
            <a:pPr marL="91440" marR="0" indent="0" algn="l">
              <a:lnSpc>
                <a:spcPts val="1100"/>
              </a:lnSpc>
              <a:spcBef>
                <a:spcPts val="885"/>
              </a:spcBef>
              <a:spcAft>
                <a:spcPts val="0"/>
              </a:spcAft>
              <a:tabLst>
                <a:tab algn="r" pos="6400800"/>
              </a:tabLst>
            </a:pPr>
            <a:r>
              <a:rPr lang="en-US" sz="1050" spc="0">
                <a:solidFill>
                  <a:srgbClr val="000000"/>
                </a:solidFill>
                <a:latin typeface="Georgia" pitchFamily="1" panose="02020603050405020304"/>
              </a:rPr>
              <a:t>20. </a:t>
            </a:r>
            <a:r>
              <a:rPr lang="en-US" sz="100" spc="0">
                <a:solidFill>
                  <a:srgbClr val="000000"/>
                </a:solidFill>
                <a:latin typeface="Georgia" pitchFamily="1" panose="02020603050405020304"/>
              </a:rPr>
              <a:t> </a:t>
            </a:r>
          </a:p>
          <a:p>
            <a:pPr marL="91440" marR="0" indent="228600" algn="l">
              <a:lnSpc>
                <a:spcPts val="1200"/>
              </a:lnSpc>
              <a:spcBef>
                <a:spcPts val="855"/>
              </a:spcBef>
              <a:spcAft>
                <a:spcPts val="0"/>
              </a:spcAft>
              <a:buFont typeface="Georgia"/>
              <a:buAutoNum startAt="21"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50"/>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30"/>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25"/>
              </a:spcBef>
              <a:spcAft>
                <a:spcPts val="0"/>
              </a:spcAft>
              <a:buFont typeface="Georgia"/>
              <a:buAutoNum type="arabicPeriod"/>
              <a:tabLst>
                <a:tab algn="r" pos="6355080"/>
              </a:tabLst>
            </a:pPr>
            <a:r>
              <a:rPr lang="en-US" sz="100" spc="0">
                <a:solidFill>
                  <a:srgbClr val="000000"/>
                </a:solidFill>
                <a:latin typeface="Georgia" pitchFamily="1" panose="02020603050405020304"/>
              </a:rPr>
              <a:t> </a:t>
            </a:r>
          </a:p>
          <a:p>
            <a:pPr marL="91440" marR="0" indent="228600" algn="l">
              <a:lnSpc>
                <a:spcPts val="1200"/>
              </a:lnSpc>
              <a:spcBef>
                <a:spcPts val="850"/>
              </a:spcBef>
              <a:spcAft>
                <a:spcPts val="2465"/>
              </a:spcAft>
              <a:buFont typeface="Georgia"/>
              <a:buAutoNum type="arabicPeriod"/>
              <a:tabLst>
                <a:tab algn="r" pos="6355080"/>
              </a:tabLst>
            </a:pPr>
            <a:r>
              <a:rPr lang="en-US" sz="100" spc="0">
                <a:solidFill>
                  <a:srgbClr val="000000"/>
                </a:solidFill>
                <a:latin typeface="Georgia" pitchFamily="1" panose="02020603050405020304"/>
              </a:rPr>
              <a:t> </a:t>
            </a:r>
          </a:p>
        </p:txBody>
      </p:sp>
    </p:spTree>
  </p:cSld>
  <p:clrMapOvr>
    <a:masterClrMapping/>
  </p:clrMapOvr>
</p:sld>
</file>

<file path=ppt/slides/slide18.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70866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0">
                <a:solidFill>
                  <a:srgbClr val="000000"/>
                </a:solidFill>
                <a:latin typeface="Arial" pitchFamily="2" panose="02020603050405020304"/>
              </a:rPr>
              <a:t>BURIAL INSTRUCTIONS </a:t>
            </a:r>
          </a:p>
          <a:p>
            <a:pPr marL="0" marR="685800" indent="0" algn="l">
              <a:lnSpc>
                <a:spcPts val="1300"/>
              </a:lnSpc>
              <a:spcBef>
                <a:spcPts val="0"/>
              </a:spcBef>
              <a:spcAft>
                <a:spcPts val="1605"/>
              </a:spcAft>
            </a:pPr>
            <a:r>
              <a:rPr lang="en-US" sz="1050" spc="0">
                <a:solidFill>
                  <a:srgbClr val="000000"/>
                </a:solidFill>
                <a:latin typeface="Georgia" pitchFamily="1" panose="02020603050405020304"/>
              </a:rPr>
              <a:t>Have you prepared special burial instructions (in-ground burial, cremation, type of service, other preferences)? If yes, provide the location of the document or attach it to this guide: </a:t>
            </a:r>
          </a:p>
        </p:txBody>
      </p:sp>
      <p:sp>
        <p:nvSpPr>
          <p:cNvPr id="4" name=""/>
          <p:cNvSpPr/>
          <p:nvPr>
            <p:ph type="body" idx="10"/>
          </p:nvPr>
        </p:nvSpPr>
        <p:spPr>
          <a:xfrm>
            <a:off x="652145" y="1153160"/>
            <a:ext cx="6413500" cy="621665"/>
          </a:xfrm>
          <a:prstGeom prst="rect">
            <a:avLst/>
          </a:prstGeom>
          <a:noFill/>
          <a:ln w="0" cmpd="sng">
            <a:noFill/>
            <a:prstDash val="solid"/>
          </a:ln>
        </p:spPr>
        <p:txBody>
          <a:bodyPr vert="horz" lIns="0" tIns="269875" rIns="0" bIns="0" anchor="t"/>
          <a:lstStyle/>
          <a:p>
            <a:pPr marL="0" marR="0" indent="0" algn="l">
              <a:lnSpc>
                <a:spcPts val="1200"/>
              </a:lnSpc>
              <a:spcAft>
                <a:spcPts val="1605"/>
              </a:spcAft>
            </a:pPr>
            <a:r>
              <a:rPr lang="en-US" sz="1050" spc="0">
                <a:solidFill>
                  <a:srgbClr val="000000"/>
                </a:solidFill>
                <a:latin typeface="Georgia" pitchFamily="1" panose="02020603050405020304"/>
              </a:rPr>
              <a:t>Do you have a pre-paid burial plan? Where is a copy located? </a:t>
            </a:r>
          </a:p>
        </p:txBody>
      </p:sp>
      <p:sp>
        <p:nvSpPr>
          <p:cNvPr id="5" name=""/>
          <p:cNvSpPr/>
          <p:nvPr>
            <p:ph type="body" idx="10"/>
          </p:nvPr>
        </p:nvSpPr>
        <p:spPr>
          <a:xfrm>
            <a:off x="652145" y="1774825"/>
            <a:ext cx="6413500" cy="457200"/>
          </a:xfrm>
          <a:prstGeom prst="rect">
            <a:avLst/>
          </a:prstGeom>
          <a:noFill/>
          <a:ln w="0" cmpd="sng">
            <a:noFill/>
            <a:prstDash val="solid"/>
          </a:ln>
        </p:spPr>
        <p:txBody>
          <a:bodyPr vert="horz" lIns="0" tIns="105410" rIns="0" bIns="0" anchor="t"/>
          <a:lstStyle/>
          <a:p>
            <a:pPr marL="0" marR="0" indent="0" algn="l">
              <a:lnSpc>
                <a:spcPts val="1200"/>
              </a:lnSpc>
              <a:spcAft>
                <a:spcPts val="1605"/>
              </a:spcAft>
            </a:pPr>
            <a:r>
              <a:rPr lang="en-US" sz="1050" spc="0">
                <a:solidFill>
                  <a:srgbClr val="000000"/>
                </a:solidFill>
                <a:latin typeface="Georgia" pitchFamily="1" panose="02020603050405020304"/>
              </a:rPr>
              <a:t>Have you purchased a plot? If yes, location of deed: </a:t>
            </a:r>
          </a:p>
        </p:txBody>
      </p:sp>
      <p:sp>
        <p:nvSpPr>
          <p:cNvPr id="6" name=""/>
          <p:cNvSpPr/>
          <p:nvPr>
            <p:ph type="body" idx="10"/>
          </p:nvPr>
        </p:nvSpPr>
        <p:spPr>
          <a:xfrm>
            <a:off x="652145" y="2232025"/>
            <a:ext cx="6413500" cy="978535"/>
          </a:xfrm>
          <a:prstGeom prst="rect">
            <a:avLst/>
          </a:prstGeom>
          <a:noFill/>
          <a:ln w="0" cmpd="sng">
            <a:noFill/>
            <a:prstDash val="solid"/>
          </a:ln>
        </p:spPr>
        <p:txBody>
          <a:bodyPr vert="horz" lIns="0" tIns="251460" rIns="0" bIns="0" anchor="t"/>
          <a:lstStyle/>
          <a:p>
            <a:pPr marL="0" marR="182880" indent="0" algn="l">
              <a:lnSpc>
                <a:spcPts val="1300"/>
              </a:lnSpc>
              <a:spcAft>
                <a:spcPts val="1800"/>
              </a:spcAft>
            </a:pPr>
            <a:r>
              <a:rPr lang="en-US" sz="1050" spc="0">
                <a:solidFill>
                  <a:srgbClr val="000000"/>
                </a:solidFill>
                <a:latin typeface="Georgia" pitchFamily="1" panose="02020603050405020304"/>
              </a:rPr>
              <a:t>Note information about yourself (employment history, military background, memberships, achievements, etc.) that you would like to have included in your obituary. Also note preferences regarding flowers vs. donations to specific charities. </a:t>
            </a:r>
          </a:p>
        </p:txBody>
      </p:sp>
      <p:cxnSp>
        <p:nvCxnSpPr>
          <p:cNvPr id="7" name=""/>
          <p:cNvCxnSpPr/>
          <p:nvPr/>
        </p:nvCxnSpPr>
        <p:spPr>
          <a:xfrm>
            <a:off x="652145" y="1158240"/>
            <a:ext cx="6414135" cy="0"/>
          </a:xfrm>
          <a:prstGeom prst="line">
            <a:avLst/>
          </a:prstGeom>
          <a:ln w="8890" cmpd="sng">
            <a:solidFill>
              <a:srgbClr val="000000"/>
            </a:solidFill>
          </a:ln>
        </p:spPr>
      </p:cxnSp>
      <p:cxnSp>
        <p:nvCxnSpPr>
          <p:cNvPr id="8" name=""/>
          <p:cNvCxnSpPr/>
          <p:nvPr/>
        </p:nvCxnSpPr>
        <p:spPr>
          <a:xfrm>
            <a:off x="652145" y="1779905"/>
            <a:ext cx="6414135" cy="0"/>
          </a:xfrm>
          <a:prstGeom prst="line">
            <a:avLst/>
          </a:prstGeom>
          <a:ln w="8890" cmpd="sng">
            <a:solidFill>
              <a:srgbClr val="000000"/>
            </a:solidFill>
          </a:ln>
        </p:spPr>
      </p:cxnSp>
      <p:cxnSp>
        <p:nvCxnSpPr>
          <p:cNvPr id="9" name=""/>
          <p:cNvCxnSpPr/>
          <p:nvPr/>
        </p:nvCxnSpPr>
        <p:spPr>
          <a:xfrm>
            <a:off x="652145" y="2237105"/>
            <a:ext cx="6414135" cy="0"/>
          </a:xfrm>
          <a:prstGeom prst="line">
            <a:avLst/>
          </a:prstGeom>
          <a:ln w="8890" cmpd="sng">
            <a:solidFill>
              <a:srgbClr val="000000"/>
            </a:solidFill>
          </a:ln>
        </p:spPr>
      </p:cxnSp>
      <p:cxnSp>
        <p:nvCxnSpPr>
          <p:cNvPr id="10" name=""/>
          <p:cNvCxnSpPr/>
          <p:nvPr/>
        </p:nvCxnSpPr>
        <p:spPr>
          <a:xfrm>
            <a:off x="652145" y="3215640"/>
            <a:ext cx="6414135" cy="0"/>
          </a:xfrm>
          <a:prstGeom prst="line">
            <a:avLst/>
          </a:prstGeom>
          <a:ln w="8890" cmpd="sng">
            <a:solidFill>
              <a:srgbClr val="000000"/>
            </a:solidFill>
          </a:ln>
        </p:spPr>
      </p:cxnSp>
      <p:cxnSp>
        <p:nvCxnSpPr>
          <p:cNvPr id="11" name=""/>
          <p:cNvCxnSpPr/>
          <p:nvPr/>
        </p:nvCxnSpPr>
        <p:spPr>
          <a:xfrm>
            <a:off x="652145" y="3468370"/>
            <a:ext cx="6414135" cy="0"/>
          </a:xfrm>
          <a:prstGeom prst="line">
            <a:avLst/>
          </a:prstGeom>
          <a:ln w="8890" cmpd="sng">
            <a:solidFill>
              <a:srgbClr val="000000"/>
            </a:solidFill>
          </a:ln>
        </p:spPr>
      </p:cxnSp>
      <p:cxnSp>
        <p:nvCxnSpPr>
          <p:cNvPr id="12" name=""/>
          <p:cNvCxnSpPr/>
          <p:nvPr/>
        </p:nvCxnSpPr>
        <p:spPr>
          <a:xfrm>
            <a:off x="652145" y="3724910"/>
            <a:ext cx="6414135" cy="0"/>
          </a:xfrm>
          <a:prstGeom prst="line">
            <a:avLst/>
          </a:prstGeom>
          <a:ln w="8890" cmpd="sng">
            <a:solidFill>
              <a:srgbClr val="000000"/>
            </a:solidFill>
          </a:ln>
        </p:spPr>
      </p:cxnSp>
      <p:cxnSp>
        <p:nvCxnSpPr>
          <p:cNvPr id="13" name=""/>
          <p:cNvCxnSpPr/>
          <p:nvPr/>
        </p:nvCxnSpPr>
        <p:spPr>
          <a:xfrm>
            <a:off x="652145" y="3977640"/>
            <a:ext cx="6414135" cy="0"/>
          </a:xfrm>
          <a:prstGeom prst="line">
            <a:avLst/>
          </a:prstGeom>
          <a:ln w="8890" cmpd="sng">
            <a:solidFill>
              <a:srgbClr val="000000"/>
            </a:solidFill>
          </a:ln>
        </p:spPr>
      </p:cxnSp>
      <p:cxnSp>
        <p:nvCxnSpPr>
          <p:cNvPr id="14" name=""/>
          <p:cNvCxnSpPr/>
          <p:nvPr/>
        </p:nvCxnSpPr>
        <p:spPr>
          <a:xfrm>
            <a:off x="652145" y="4230370"/>
            <a:ext cx="6414135" cy="0"/>
          </a:xfrm>
          <a:prstGeom prst="line">
            <a:avLst/>
          </a:prstGeom>
          <a:ln w="8890" cmpd="sng">
            <a:solidFill>
              <a:srgbClr val="000000"/>
            </a:solidFill>
          </a:ln>
        </p:spPr>
      </p:cxnSp>
      <p:cxnSp>
        <p:nvCxnSpPr>
          <p:cNvPr id="15" name=""/>
          <p:cNvCxnSpPr/>
          <p:nvPr/>
        </p:nvCxnSpPr>
        <p:spPr>
          <a:xfrm>
            <a:off x="652145" y="4486910"/>
            <a:ext cx="6414135" cy="0"/>
          </a:xfrm>
          <a:prstGeom prst="line">
            <a:avLst/>
          </a:prstGeom>
          <a:ln w="8890" cmpd="sng">
            <a:solidFill>
              <a:srgbClr val="000000"/>
            </a:solidFill>
          </a:ln>
        </p:spPr>
      </p:cxnSp>
      <p:cxnSp>
        <p:nvCxnSpPr>
          <p:cNvPr id="16" name=""/>
          <p:cNvCxnSpPr/>
          <p:nvPr/>
        </p:nvCxnSpPr>
        <p:spPr>
          <a:xfrm>
            <a:off x="652145" y="4739640"/>
            <a:ext cx="6414135" cy="0"/>
          </a:xfrm>
          <a:prstGeom prst="line">
            <a:avLst/>
          </a:prstGeom>
          <a:ln w="8890" cmpd="sng">
            <a:solidFill>
              <a:srgbClr val="000000"/>
            </a:solidFill>
          </a:ln>
        </p:spPr>
      </p:cxnSp>
      <p:cxnSp>
        <p:nvCxnSpPr>
          <p:cNvPr id="17" name=""/>
          <p:cNvCxnSpPr/>
          <p:nvPr/>
        </p:nvCxnSpPr>
        <p:spPr>
          <a:xfrm>
            <a:off x="652145" y="4992370"/>
            <a:ext cx="6414135" cy="0"/>
          </a:xfrm>
          <a:prstGeom prst="line">
            <a:avLst/>
          </a:prstGeom>
          <a:ln w="8890" cmpd="sng">
            <a:solidFill>
              <a:srgbClr val="000000"/>
            </a:solidFill>
          </a:ln>
        </p:spPr>
      </p:cxnSp>
      <p:cxnSp>
        <p:nvCxnSpPr>
          <p:cNvPr id="18" name=""/>
          <p:cNvCxnSpPr/>
          <p:nvPr/>
        </p:nvCxnSpPr>
        <p:spPr>
          <a:xfrm>
            <a:off x="652145" y="5248910"/>
            <a:ext cx="6414135" cy="0"/>
          </a:xfrm>
          <a:prstGeom prst="line">
            <a:avLst/>
          </a:prstGeom>
          <a:ln w="8890" cmpd="sng">
            <a:solidFill>
              <a:srgbClr val="000000"/>
            </a:solidFill>
          </a:ln>
        </p:spPr>
      </p:cxnSp>
      <p:cxnSp>
        <p:nvCxnSpPr>
          <p:cNvPr id="19" name=""/>
          <p:cNvCxnSpPr/>
          <p:nvPr/>
        </p:nvCxnSpPr>
        <p:spPr>
          <a:xfrm>
            <a:off x="652145" y="5501640"/>
            <a:ext cx="6414135" cy="0"/>
          </a:xfrm>
          <a:prstGeom prst="line">
            <a:avLst/>
          </a:prstGeom>
          <a:ln w="8890" cmpd="sng">
            <a:solidFill>
              <a:srgbClr val="000000"/>
            </a:solidFill>
          </a:ln>
        </p:spPr>
      </p:cxnSp>
      <p:cxnSp>
        <p:nvCxnSpPr>
          <p:cNvPr id="20" name=""/>
          <p:cNvCxnSpPr/>
          <p:nvPr/>
        </p:nvCxnSpPr>
        <p:spPr>
          <a:xfrm>
            <a:off x="652145" y="5754370"/>
            <a:ext cx="6414135" cy="0"/>
          </a:xfrm>
          <a:prstGeom prst="line">
            <a:avLst/>
          </a:prstGeom>
          <a:ln w="8890" cmpd="sng">
            <a:solidFill>
              <a:srgbClr val="000000"/>
            </a:solidFill>
          </a:ln>
        </p:spPr>
      </p:cxnSp>
      <p:cxnSp>
        <p:nvCxnSpPr>
          <p:cNvPr id="21" name=""/>
          <p:cNvCxnSpPr/>
          <p:nvPr/>
        </p:nvCxnSpPr>
        <p:spPr>
          <a:xfrm>
            <a:off x="652145" y="6010910"/>
            <a:ext cx="6414135" cy="0"/>
          </a:xfrm>
          <a:prstGeom prst="line">
            <a:avLst/>
          </a:prstGeom>
          <a:ln w="8890" cmpd="sng">
            <a:solidFill>
              <a:srgbClr val="000000"/>
            </a:solidFill>
          </a:ln>
        </p:spPr>
      </p:cxnSp>
      <p:cxnSp>
        <p:nvCxnSpPr>
          <p:cNvPr id="22" name=""/>
          <p:cNvCxnSpPr/>
          <p:nvPr/>
        </p:nvCxnSpPr>
        <p:spPr>
          <a:xfrm>
            <a:off x="652145" y="6263640"/>
            <a:ext cx="6414135" cy="0"/>
          </a:xfrm>
          <a:prstGeom prst="line">
            <a:avLst/>
          </a:prstGeom>
          <a:ln w="8890" cmpd="sng">
            <a:solidFill>
              <a:srgbClr val="000000"/>
            </a:solidFill>
          </a:ln>
        </p:spPr>
      </p:cxnSp>
      <p:cxnSp>
        <p:nvCxnSpPr>
          <p:cNvPr id="23" name=""/>
          <p:cNvCxnSpPr/>
          <p:nvPr/>
        </p:nvCxnSpPr>
        <p:spPr>
          <a:xfrm>
            <a:off x="652145" y="6519545"/>
            <a:ext cx="6414135" cy="0"/>
          </a:xfrm>
          <a:prstGeom prst="line">
            <a:avLst/>
          </a:prstGeom>
          <a:ln w="8890" cmpd="sng">
            <a:solidFill>
              <a:srgbClr val="000000"/>
            </a:solidFill>
          </a:ln>
        </p:spPr>
      </p:cxnSp>
      <p:cxnSp>
        <p:nvCxnSpPr>
          <p:cNvPr id="24" name=""/>
          <p:cNvCxnSpPr/>
          <p:nvPr/>
        </p:nvCxnSpPr>
        <p:spPr>
          <a:xfrm>
            <a:off x="652145" y="6772910"/>
            <a:ext cx="6414135" cy="0"/>
          </a:xfrm>
          <a:prstGeom prst="line">
            <a:avLst/>
          </a:prstGeom>
          <a:ln w="8890" cmpd="sng">
            <a:solidFill>
              <a:srgbClr val="000000"/>
            </a:solidFill>
          </a:ln>
        </p:spPr>
      </p:cxnSp>
      <p:cxnSp>
        <p:nvCxnSpPr>
          <p:cNvPr id="25" name=""/>
          <p:cNvCxnSpPr/>
          <p:nvPr/>
        </p:nvCxnSpPr>
        <p:spPr>
          <a:xfrm>
            <a:off x="652145" y="7025640"/>
            <a:ext cx="6414135" cy="0"/>
          </a:xfrm>
          <a:prstGeom prst="line">
            <a:avLst/>
          </a:prstGeom>
          <a:ln w="8890" cmpd="sng">
            <a:solidFill>
              <a:srgbClr val="000000"/>
            </a:solidFill>
          </a:ln>
        </p:spPr>
      </p:cxnSp>
      <p:cxnSp>
        <p:nvCxnSpPr>
          <p:cNvPr id="26" name=""/>
          <p:cNvCxnSpPr/>
          <p:nvPr/>
        </p:nvCxnSpPr>
        <p:spPr>
          <a:xfrm>
            <a:off x="652145" y="7281545"/>
            <a:ext cx="6414135" cy="0"/>
          </a:xfrm>
          <a:prstGeom prst="line">
            <a:avLst/>
          </a:prstGeom>
          <a:ln w="8890" cmpd="sng">
            <a:solidFill>
              <a:srgbClr val="000000"/>
            </a:solidFill>
          </a:ln>
        </p:spPr>
      </p:cxnSp>
      <p:cxnSp>
        <p:nvCxnSpPr>
          <p:cNvPr id="27" name=""/>
          <p:cNvCxnSpPr/>
          <p:nvPr/>
        </p:nvCxnSpPr>
        <p:spPr>
          <a:xfrm>
            <a:off x="652145" y="7534910"/>
            <a:ext cx="6414135" cy="0"/>
          </a:xfrm>
          <a:prstGeom prst="line">
            <a:avLst/>
          </a:prstGeom>
          <a:ln w="8890" cmpd="sng">
            <a:solidFill>
              <a:srgbClr val="000000"/>
            </a:solidFill>
          </a:ln>
        </p:spPr>
      </p:cxnSp>
      <p:cxnSp>
        <p:nvCxnSpPr>
          <p:cNvPr id="28" name=""/>
          <p:cNvCxnSpPr/>
          <p:nvPr/>
        </p:nvCxnSpPr>
        <p:spPr>
          <a:xfrm>
            <a:off x="652145" y="7787640"/>
            <a:ext cx="6414135" cy="0"/>
          </a:xfrm>
          <a:prstGeom prst="line">
            <a:avLst/>
          </a:prstGeom>
          <a:ln w="8890" cmpd="sng">
            <a:solidFill>
              <a:srgbClr val="000000"/>
            </a:solidFill>
          </a:ln>
        </p:spPr>
      </p:cxnSp>
      <p:cxnSp>
        <p:nvCxnSpPr>
          <p:cNvPr id="29" name=""/>
          <p:cNvCxnSpPr/>
          <p:nvPr/>
        </p:nvCxnSpPr>
        <p:spPr>
          <a:xfrm>
            <a:off x="652145" y="8043545"/>
            <a:ext cx="6414135" cy="0"/>
          </a:xfrm>
          <a:prstGeom prst="line">
            <a:avLst/>
          </a:prstGeom>
          <a:ln w="8890" cmpd="sng">
            <a:solidFill>
              <a:srgbClr val="000000"/>
            </a:solidFill>
          </a:ln>
        </p:spPr>
      </p:cxnSp>
      <p:cxnSp>
        <p:nvCxnSpPr>
          <p:cNvPr id="30" name=""/>
          <p:cNvCxnSpPr/>
          <p:nvPr/>
        </p:nvCxnSpPr>
        <p:spPr>
          <a:xfrm>
            <a:off x="652145" y="8296910"/>
            <a:ext cx="6414135" cy="0"/>
          </a:xfrm>
          <a:prstGeom prst="line">
            <a:avLst/>
          </a:prstGeom>
          <a:ln w="8890" cmpd="sng">
            <a:solidFill>
              <a:srgbClr val="000000"/>
            </a:solidFill>
          </a:ln>
        </p:spPr>
      </p:cxnSp>
      <p:cxnSp>
        <p:nvCxnSpPr>
          <p:cNvPr id="31" name=""/>
          <p:cNvCxnSpPr/>
          <p:nvPr/>
        </p:nvCxnSpPr>
        <p:spPr>
          <a:xfrm>
            <a:off x="652145" y="8549640"/>
            <a:ext cx="6414135" cy="0"/>
          </a:xfrm>
          <a:prstGeom prst="line">
            <a:avLst/>
          </a:prstGeom>
          <a:ln w="8890" cmpd="sng">
            <a:solidFill>
              <a:srgbClr val="000000"/>
            </a:solidFill>
          </a:ln>
        </p:spPr>
      </p:cxnSp>
      <p:cxnSp>
        <p:nvCxnSpPr>
          <p:cNvPr id="32" name=""/>
          <p:cNvCxnSpPr/>
          <p:nvPr/>
        </p:nvCxnSpPr>
        <p:spPr>
          <a:xfrm>
            <a:off x="652145" y="8805545"/>
            <a:ext cx="6414135" cy="0"/>
          </a:xfrm>
          <a:prstGeom prst="line">
            <a:avLst/>
          </a:prstGeom>
          <a:ln w="8890" cmpd="sng">
            <a:solidFill>
              <a:srgbClr val="000000"/>
            </a:solidFill>
          </a:ln>
        </p:spPr>
      </p:cxnSp>
      <p:cxnSp>
        <p:nvCxnSpPr>
          <p:cNvPr id="33" name=""/>
          <p:cNvCxnSpPr/>
          <p:nvPr/>
        </p:nvCxnSpPr>
        <p:spPr>
          <a:xfrm>
            <a:off x="652145" y="9058910"/>
            <a:ext cx="6414135" cy="0"/>
          </a:xfrm>
          <a:prstGeom prst="line">
            <a:avLst/>
          </a:prstGeom>
          <a:ln w="8890" cmpd="sng">
            <a:solidFill>
              <a:srgbClr val="000000"/>
            </a:solidFill>
          </a:ln>
        </p:spPr>
      </p:cxnSp>
      <p:cxnSp>
        <p:nvCxnSpPr>
          <p:cNvPr id="34" name=""/>
          <p:cNvCxnSpPr/>
          <p:nvPr/>
        </p:nvCxnSpPr>
        <p:spPr>
          <a:xfrm>
            <a:off x="652145" y="9311640"/>
            <a:ext cx="6414135" cy="0"/>
          </a:xfrm>
          <a:prstGeom prst="line">
            <a:avLst/>
          </a:prstGeom>
          <a:ln w="8890" cmpd="sng">
            <a:solidFill>
              <a:srgbClr val="000000"/>
            </a:solidFill>
          </a:ln>
        </p:spPr>
      </p:cxnSp>
    </p:spTree>
  </p:cSld>
  <p:clrMapOvr>
    <a:masterClrMapping/>
  </p:clrMapOvr>
</p:sld>
</file>

<file path=ppt/slides/slide19.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1830" y="457200"/>
            <a:ext cx="6413500" cy="493395"/>
          </a:xfrm>
          <a:prstGeom prst="rect">
            <a:avLst/>
          </a:prstGeom>
          <a:noFill/>
          <a:ln w="0" cmpd="sng">
            <a:noFill/>
            <a:prstDash val="solid"/>
          </a:ln>
        </p:spPr>
        <p:txBody>
          <a:bodyPr vert="horz" lIns="0" tIns="6350" rIns="0" bIns="0" anchor="t">
            <a:normAutofit fontScale="85000"/>
          </a:bodyPr>
          <a:lstStyle/>
          <a:p>
            <a:pPr marL="0" marR="0" indent="0" algn="ctr">
              <a:lnSpc>
                <a:spcPts val="2500"/>
              </a:lnSpc>
              <a:spcAft>
                <a:spcPts val="1275"/>
              </a:spcAft>
            </a:pPr>
            <a:r>
              <a:rPr lang="en-US" sz="2200" b="1" spc="85">
                <a:solidFill>
                  <a:srgbClr val="000000"/>
                </a:solidFill>
                <a:latin typeface="Times New Roman" pitchFamily="1" panose="02020603050405020304"/>
              </a:rPr>
              <a:t>DEATH AND SURVIVORS’ BENEFITS </a:t>
            </a:r>
          </a:p>
        </p:txBody>
      </p:sp>
      <p:sp>
        <p:nvSpPr>
          <p:cNvPr id="4" name=""/>
          <p:cNvSpPr/>
          <p:nvPr>
            <p:ph type="body" idx="10"/>
          </p:nvPr>
        </p:nvSpPr>
        <p:spPr>
          <a:xfrm>
            <a:off x="671830" y="950595"/>
            <a:ext cx="6413500" cy="8585200"/>
          </a:xfrm>
          <a:prstGeom prst="rect">
            <a:avLst/>
          </a:prstGeom>
          <a:noFill/>
          <a:ln w="0" cmpd="sng">
            <a:noFill/>
            <a:prstDash val="solid"/>
          </a:ln>
        </p:spPr>
        <p:txBody>
          <a:bodyPr vert="horz" lIns="0" tIns="6350" rIns="0" bIns="0" anchor="t"/>
          <a:lstStyle/>
          <a:p>
            <a:pPr marL="0" marR="91440" indent="0" algn="l">
              <a:lnSpc>
                <a:spcPts val="1300"/>
              </a:lnSpc>
              <a:spcAft>
                <a:spcPts val="0"/>
              </a:spcAft>
            </a:pPr>
            <a:r>
              <a:rPr lang="en-US" sz="1200" b="1" spc="0">
                <a:solidFill>
                  <a:srgbClr val="000000"/>
                </a:solidFill>
                <a:latin typeface="Arial" pitchFamily="2" panose="02020603050405020304"/>
              </a:rPr>
              <a:t>BENEFITS PAYABLE AFTER THE DEATH OF A CURRENT FEDERAL EMPLOYEE </a:t>
            </a:r>
            <a:r>
              <a:rPr lang="en-US" sz="1050" spc="0">
                <a:solidFill>
                  <a:srgbClr val="000000"/>
                </a:solidFill>
                <a:latin typeface="Georgia" pitchFamily="1" panose="02020603050405020304"/>
              </a:rPr>
              <a:t>Survivors and family members of someone who is employed by the federal government at the time of death should contact the agency or department to report the death. If you leave federal service before becoming eligible for an immediate annuity and die, your heirs would be eligible for a lump-sum payment of your retirement contributions. </a:t>
            </a:r>
          </a:p>
          <a:p>
            <a:pPr marL="0" marR="0" indent="0" algn="l">
              <a:lnSpc>
                <a:spcPts val="1400"/>
              </a:lnSpc>
              <a:spcBef>
                <a:spcPts val="1690"/>
              </a:spcBef>
              <a:spcAft>
                <a:spcPts val="0"/>
              </a:spcAft>
            </a:pPr>
            <a:r>
              <a:rPr lang="en-US" sz="1200" b="1" spc="15">
                <a:solidFill>
                  <a:srgbClr val="000000"/>
                </a:solidFill>
                <a:latin typeface="Arial" pitchFamily="2" panose="02020603050405020304"/>
              </a:rPr>
              <a:t>BENEFITS PAYABLE AFTER THE DEATH OF AN ANNUITANT </a:t>
            </a:r>
          </a:p>
          <a:p>
            <a:pPr marL="0" marR="0" indent="0" algn="l">
              <a:lnSpc>
                <a:spcPts val="1300"/>
              </a:lnSpc>
              <a:spcBef>
                <a:spcPts val="0"/>
              </a:spcBef>
              <a:spcAft>
                <a:spcPts val="0"/>
              </a:spcAft>
            </a:pPr>
            <a:r>
              <a:rPr lang="en-US" sz="1050" spc="0">
                <a:solidFill>
                  <a:srgbClr val="000000"/>
                </a:solidFill>
                <a:latin typeface="Georgia" pitchFamily="1" panose="02020603050405020304"/>
              </a:rPr>
              <a:t>The types of benefits and the amounts payable to survivors upon the death of a federal annuitant will depend on each particular case. Death benefits may be paid by Social Security, the Office of Federal Employ ees’ Group Life Insurance (OFEGLI) and the federal agency administering the retiree’s retirement system. The Office of Personnel Management (OPM) administers the Civil Service Retirement System (CSRS) and the Federal Employees Retirement System (FERS), the two that cover most federal employees, retirees and survivors. Survivors and family members of deceased retirees can obtain valuable help from NARFE chapter service officers and NARFE Service Center volunteers. </a:t>
            </a:r>
          </a:p>
          <a:p>
            <a:pPr marL="0" marR="0" indent="0" algn="l">
              <a:lnSpc>
                <a:spcPts val="1400"/>
              </a:lnSpc>
              <a:spcBef>
                <a:spcPts val="1475"/>
              </a:spcBef>
              <a:spcAft>
                <a:spcPts val="0"/>
              </a:spcAft>
            </a:pPr>
            <a:r>
              <a:rPr lang="en-US" sz="1200" b="1" spc="0">
                <a:solidFill>
                  <a:srgbClr val="000000"/>
                </a:solidFill>
                <a:latin typeface="Arial" pitchFamily="2" panose="02020603050405020304"/>
              </a:rPr>
              <a:t>Three-Step Process </a:t>
            </a:r>
          </a:p>
          <a:p>
            <a:pPr marL="182880" marR="91440" indent="182880" algn="l">
              <a:lnSpc>
                <a:spcPts val="1300"/>
              </a:lnSpc>
              <a:spcBef>
                <a:spcPts val="20"/>
              </a:spcBef>
              <a:spcAft>
                <a:spcPts val="0"/>
              </a:spcAft>
              <a:buFont typeface="Georgia"/>
              <a:buAutoNum startAt="1" type="arabicPeriod"/>
            </a:pPr>
            <a:r>
              <a:rPr lang="en-US" sz="1050" spc="0">
                <a:solidFill>
                  <a:srgbClr val="000000"/>
                </a:solidFill>
                <a:latin typeface="Georgia" pitchFamily="1" panose="02020603050405020304"/>
              </a:rPr>
              <a:t>Payments and checks issued after the date of the retiree’s death must be returned to the Treasury Department because government payments to a deceased person cannot be negotiated by any other person, including the executor or administrator of the deceased retiree’s estate. The eligible survivor or person reporting the retiree’s death needs to return any uncashed annuity checks to the return address shown on the envelope in which the annuity or Social Security check arrived. Any annuity that was accrued for the retiree through the date of his or her death will be included in the benefits payable to the eligible survivor(s). If payments have been sent directly to a bank or other financial institution, the bank or financial institution must be promptly notified of the retiree’s death. Any payments deposited after the date of the retiree’s death must be left untouched. The agency that issued the payment will ask the Treasury Department to recover it. </a:t>
            </a:r>
          </a:p>
          <a:p>
            <a:pPr marL="182880" marR="228600" indent="182880" algn="l">
              <a:lnSpc>
                <a:spcPts val="1300"/>
              </a:lnSpc>
              <a:spcBef>
                <a:spcPts val="1320"/>
              </a:spcBef>
              <a:spcAft>
                <a:spcPts val="0"/>
              </a:spcAft>
              <a:buFont typeface="Georgia"/>
              <a:buAutoNum type="arabicPeriod"/>
            </a:pPr>
            <a:r>
              <a:rPr lang="en-US" sz="1050" spc="0">
                <a:solidFill>
                  <a:srgbClr val="000000"/>
                </a:solidFill>
                <a:latin typeface="Georgia" pitchFamily="1" panose="02020603050405020304"/>
              </a:rPr>
              <a:t>The eligible survivor or person reporting the retiree’s death should notify the agencies that are paying benefits by telephone: </a:t>
            </a:r>
          </a:p>
          <a:p>
            <a:pPr marL="365760" marR="0" indent="91440" algn="l">
              <a:lnSpc>
                <a:spcPts val="1300"/>
              </a:lnSpc>
              <a:spcBef>
                <a:spcPts val="0"/>
              </a:spcBef>
              <a:spcAft>
                <a:spcPts val="0"/>
              </a:spcAft>
              <a:buFont typeface="Symbol"/>
              <a:buChar char="·"/>
            </a:pPr>
            <a:r>
              <a:rPr lang="en-US" sz="1050" spc="0">
                <a:solidFill>
                  <a:srgbClr val="000000"/>
                </a:solidFill>
                <a:latin typeface="Georgia" pitchFamily="1" panose="02020603050405020304"/>
              </a:rPr>
              <a:t>Social Security Administration: 800-772-1213 </a:t>
            </a:r>
          </a:p>
          <a:p>
            <a:pPr marL="365760" marR="0" indent="91440" algn="l">
              <a:lnSpc>
                <a:spcPts val="1300"/>
              </a:lnSpc>
              <a:spcBef>
                <a:spcPts val="5"/>
              </a:spcBef>
              <a:spcAft>
                <a:spcPts val="0"/>
              </a:spcAft>
              <a:buFont typeface="Symbol"/>
              <a:buChar char="·"/>
            </a:pPr>
            <a:r>
              <a:rPr lang="en-US" sz="1050" spc="0">
                <a:solidFill>
                  <a:srgbClr val="000000"/>
                </a:solidFill>
                <a:latin typeface="Georgia" pitchFamily="1" panose="02020603050405020304"/>
              </a:rPr>
              <a:t>Office of Personnel Management (OPM): 888-767-6738 (toll-free) </a:t>
            </a:r>
          </a:p>
          <a:p>
            <a:pPr marL="182880" marR="45720" indent="0" algn="l">
              <a:lnSpc>
                <a:spcPts val="1300"/>
              </a:lnSpc>
              <a:spcBef>
                <a:spcPts val="25"/>
              </a:spcBef>
              <a:spcAft>
                <a:spcPts val="0"/>
              </a:spcAft>
            </a:pPr>
            <a:r>
              <a:rPr lang="en-US" sz="1050" spc="0">
                <a:solidFill>
                  <a:srgbClr val="000000"/>
                </a:solidFill>
                <a:latin typeface="Georgia" pitchFamily="1" panose="02020603050405020304"/>
              </a:rPr>
              <a:t>If you cannot reach OPM by phone, you can report the death online at https://rsreporting.opm.gov/ AnnuitantDeath/ReportAnnuitantDeath or in writing by sending a notice to the OPM Retirement Operations Center, P.O. Box 45, Boyers, PA 16017-0045, Attn: Death Claims; or you can email the information to OPM at </a:t>
            </a:r>
            <a:r>
              <a:rPr lang="en-US" sz="1050" u="sng" spc="0">
                <a:solidFill>
                  <a:srgbClr val="0000FF"/>
                </a:solidFill>
                <a:latin typeface="Georgia" pitchFamily="1" panose="02020603050405020304"/>
              </a:rPr>
              <a:t>retire@opm.gov</a:t>
            </a:r>
            <a:r>
              <a:rPr lang="en-US" sz="1050" spc="0">
                <a:solidFill>
                  <a:srgbClr val="000000"/>
                </a:solidFill>
                <a:latin typeface="Georgia" pitchFamily="1" panose="02020603050405020304"/>
              </a:rPr>
              <a:t>. </a:t>
            </a:r>
          </a:p>
          <a:p>
            <a:pPr marL="182880" marR="91440" indent="0" algn="l">
              <a:lnSpc>
                <a:spcPts val="1300"/>
              </a:lnSpc>
              <a:spcBef>
                <a:spcPts val="1330"/>
              </a:spcBef>
              <a:spcAft>
                <a:spcPts val="0"/>
              </a:spcAft>
            </a:pPr>
            <a:r>
              <a:rPr lang="en-US" sz="1050" spc="0">
                <a:solidFill>
                  <a:srgbClr val="000000"/>
                </a:solidFill>
                <a:latin typeface="Georgia" pitchFamily="1" panose="02020603050405020304"/>
              </a:rPr>
              <a:t>The person reporting the retiree’s death will need to provide the information included in the Sample Notification included at the end of this guide. The individual will be able to talk to a customer service specialist or leave a message reporting the retiree’s death. OPM will then have the information needed to identify the retiree’s records. Once the agency receives the notification of death, it will stop benefits payments. OPM will then notify the person or persons who are eligible for death benefits that they may apply for those benefits. OPM also will send the application for life insurance, which must be completed and sent to the Office of Federal Employees’ Group Life Insurance (OFEGLI). Once an application is received, OPM can finalize the survivor’s death benefits, including any applicable Federal Employees Health Benefits coverage for survivor annuitants. </a:t>
            </a:r>
          </a:p>
          <a:p>
            <a:pPr marL="182880" marR="91440" indent="0" algn="l">
              <a:lnSpc>
                <a:spcPts val="1300"/>
              </a:lnSpc>
              <a:spcBef>
                <a:spcPts val="1325"/>
              </a:spcBef>
              <a:spcAft>
                <a:spcPts val="0"/>
              </a:spcAft>
            </a:pPr>
            <a:r>
              <a:rPr lang="en-US" sz="1100" b="1" spc="0">
                <a:solidFill>
                  <a:srgbClr val="000000"/>
                </a:solidFill>
                <a:latin typeface="Georgia" pitchFamily="1" panose="02020603050405020304"/>
              </a:rPr>
              <a:t>3. </a:t>
            </a:r>
            <a:r>
              <a:rPr lang="en-US" sz="1050" spc="0">
                <a:solidFill>
                  <a:srgbClr val="000000"/>
                </a:solidFill>
                <a:latin typeface="Georgia" pitchFamily="1" panose="02020603050405020304"/>
              </a:rPr>
              <a:t>Certified copies of the retiree’s death certificate should be obtained to enclose with death benefits applications, for example, from OPM, OFEGLI, and the Social Security Administration. The retiree’s death certificate is important because it establishes the retiree’s exact date of death for the agencies that pay death benefits. </a:t>
            </a:r>
          </a:p>
        </p:txBody>
      </p:sp>
    </p:spTree>
  </p:cSld>
  <p:clrMapOvr>
    <a:masterClrMapping/>
  </p:clrMapOvr>
</p:sld>
</file>

<file path=ppt/slides/slide2.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20370" y="8312150"/>
            <a:ext cx="4852670" cy="1301750"/>
          </a:xfrm>
          <a:prstGeom prst="rect">
            <a:avLst/>
          </a:prstGeom>
          <a:solidFill>
            <a:srgbClr val="502874"/>
          </a:solidFill>
          <a:ln w="0" cmpd="sng">
            <a:noFill/>
            <a:prstDash val="solid"/>
          </a:ln>
        </p:spPr>
        <p:txBody>
          <a:bodyPr vert="horz" lIns="0" tIns="0" rIns="0" bIns="0" anchor="t"/>
          <a:lstStyle/>
          <a:p>
            <a:pPr/>
            <a:r>
              <a:rPr lang="en-US"/>
              <a:t/>
            </a:r>
          </a:p>
        </p:txBody>
      </p:sp>
      <p:sp>
        <p:nvSpPr>
          <p:cNvPr id="3" name=""/>
          <p:cNvSpPr/>
          <p:nvPr>
            <p:ph type="body" idx="10"/>
          </p:nvPr>
        </p:nvSpPr>
        <p:spPr>
          <a:xfrm>
            <a:off x="5273040" y="8312150"/>
            <a:ext cx="2008505" cy="1301115"/>
          </a:xfrm>
          <a:prstGeom prst="rect">
            <a:avLst/>
          </a:prstGeom>
          <a:solidFill>
            <a:srgbClr val="D8DCE8"/>
          </a:solidFill>
          <a:ln w="0" cmpd="sng">
            <a:noFill/>
            <a:prstDash val="solid"/>
          </a:ln>
        </p:spPr>
        <p:txBody>
          <a:bodyPr vert="horz" lIns="0" tIns="0" rIns="0" bIns="0" anchor="t"/>
          <a:lstStyle/>
          <a:p>
            <a:pPr/>
            <a:r>
              <a:rPr lang="en-US"/>
              <a:t/>
            </a:r>
          </a:p>
        </p:txBody>
      </p:sp>
      <p:sp>
        <p:nvSpPr>
          <p:cNvPr id="4" name=""/>
          <p:cNvSpPr/>
          <p:nvPr>
            <p:ph type="body" idx="10"/>
          </p:nvPr>
        </p:nvSpPr>
        <p:spPr>
          <a:xfrm>
            <a:off x="7098665" y="9427210"/>
            <a:ext cx="182880" cy="186055"/>
          </a:xfrm>
          <a:prstGeom prst="rect">
            <a:avLst/>
          </a:prstGeom>
          <a:solidFill>
            <a:srgbClr val="EA6953"/>
          </a:solidFill>
          <a:ln w="0" cmpd="sng">
            <a:noFill/>
            <a:prstDash val="solid"/>
          </a:ln>
        </p:spPr>
        <p:txBody>
          <a:bodyPr vert="horz" lIns="0" tIns="0" rIns="0" bIns="0" anchor="t"/>
          <a:lstStyle/>
          <a:p>
            <a:pPr/>
            <a:r>
              <a:rPr lang="en-US"/>
              <a:t/>
            </a:r>
          </a:p>
        </p:txBody>
      </p:sp>
      <p:pic>
        <p:nvPicPr>
          <p:cNvPr id="6" name=""/>
          <p:cNvPicPr/>
          <p:nvPr/>
        </p:nvPicPr>
        <p:blipFill>
          <a:blip r:embed="prId4"/>
          <a:stretch>
            <a:fillRect/>
          </a:stretch>
        </p:blipFill>
        <p:spPr>
          <a:xfrm>
            <a:off x="414655" y="463550"/>
            <a:ext cx="6870065" cy="5946140"/>
          </a:xfrm>
          <a:prstGeom prst="rect">
            <a:avLst/>
          </a:prstGeom>
        </p:spPr>
      </p:pic>
      <p:pic>
        <p:nvPicPr>
          <p:cNvPr id="10" name=""/>
          <p:cNvPicPr/>
          <p:nvPr/>
        </p:nvPicPr>
        <p:blipFill>
          <a:blip r:embed="prId5"/>
          <a:stretch>
            <a:fillRect/>
          </a:stretch>
        </p:blipFill>
        <p:spPr>
          <a:xfrm>
            <a:off x="5239385" y="6879590"/>
            <a:ext cx="250190" cy="219075"/>
          </a:xfrm>
          <a:prstGeom prst="rect">
            <a:avLst/>
          </a:prstGeom>
        </p:spPr>
      </p:pic>
      <p:pic>
        <p:nvPicPr>
          <p:cNvPr id="16" name=""/>
          <p:cNvPicPr/>
          <p:nvPr/>
        </p:nvPicPr>
        <p:blipFill>
          <a:blip r:embed="prId6"/>
          <a:stretch>
            <a:fillRect/>
          </a:stretch>
        </p:blipFill>
        <p:spPr>
          <a:xfrm>
            <a:off x="999490" y="8903335"/>
            <a:ext cx="850900" cy="137160"/>
          </a:xfrm>
          <a:prstGeom prst="rect">
            <a:avLst/>
          </a:prstGeom>
        </p:spPr>
      </p:pic>
      <p:pic>
        <p:nvPicPr>
          <p:cNvPr id="18" name=""/>
          <p:cNvPicPr/>
          <p:nvPr/>
        </p:nvPicPr>
        <p:blipFill>
          <a:blip r:embed="prId7"/>
          <a:stretch>
            <a:fillRect/>
          </a:stretch>
        </p:blipFill>
        <p:spPr>
          <a:xfrm>
            <a:off x="4547870" y="9052560"/>
            <a:ext cx="362585" cy="228600"/>
          </a:xfrm>
          <a:prstGeom prst="rect">
            <a:avLst/>
          </a:prstGeom>
        </p:spPr>
      </p:pic>
      <p:pic>
        <p:nvPicPr>
          <p:cNvPr id="20" name=""/>
          <p:cNvPicPr/>
          <p:nvPr/>
        </p:nvPicPr>
        <p:blipFill>
          <a:blip r:embed="prId8"/>
          <a:stretch>
            <a:fillRect/>
          </a:stretch>
        </p:blipFill>
        <p:spPr>
          <a:xfrm>
            <a:off x="5654040" y="8811895"/>
            <a:ext cx="1243330" cy="301625"/>
          </a:xfrm>
          <a:prstGeom prst="rect">
            <a:avLst/>
          </a:prstGeom>
        </p:spPr>
      </p:pic>
      <p:sp>
        <p:nvSpPr>
          <p:cNvPr id="7" name=""/>
          <p:cNvSpPr/>
          <p:nvPr>
            <p:ph type="body" idx="10"/>
          </p:nvPr>
        </p:nvSpPr>
        <p:spPr>
          <a:xfrm>
            <a:off x="990600" y="5921375"/>
            <a:ext cx="4441190" cy="499745"/>
          </a:xfrm>
          <a:prstGeom prst="rect">
            <a:avLst/>
          </a:prstGeom>
          <a:noFill/>
          <a:ln w="0" cmpd="sng">
            <a:noFill/>
            <a:prstDash val="solid"/>
          </a:ln>
        </p:spPr>
        <p:txBody>
          <a:bodyPr vert="horz" lIns="0" tIns="0" rIns="0" bIns="0" anchor="t"/>
          <a:lstStyle/>
          <a:p>
            <a:pPr marL="0" marR="0" indent="0" algn="l">
              <a:lnSpc>
                <a:spcPts val="3800"/>
              </a:lnSpc>
              <a:spcAft>
                <a:spcPts val="90"/>
              </a:spcAft>
            </a:pPr>
            <a:r>
              <a:rPr lang="en-US" sz="3300" b="1" spc="-100">
                <a:solidFill>
                  <a:srgbClr val="502874"/>
                </a:solidFill>
                <a:latin typeface="Arial" pitchFamily="2" panose="02020603050405020304"/>
              </a:rPr>
              <a:t>Smile, you’re covered </a:t>
            </a:r>
          </a:p>
        </p:txBody>
      </p:sp>
      <p:sp>
        <p:nvSpPr>
          <p:cNvPr id="8" name=""/>
          <p:cNvSpPr/>
          <p:nvPr>
            <p:ph type="body" idx="10"/>
          </p:nvPr>
        </p:nvSpPr>
        <p:spPr>
          <a:xfrm>
            <a:off x="984250" y="6758940"/>
            <a:ext cx="3438525" cy="1036955"/>
          </a:xfrm>
          <a:prstGeom prst="rect">
            <a:avLst/>
          </a:prstGeom>
          <a:noFill/>
          <a:ln w="0" cmpd="sng">
            <a:noFill/>
            <a:prstDash val="solid"/>
          </a:ln>
        </p:spPr>
        <p:txBody>
          <a:bodyPr vert="horz" lIns="0" tIns="635" rIns="0" bIns="0" anchor="t"/>
          <a:lstStyle/>
          <a:p>
            <a:pPr marL="0" marR="0" indent="0" algn="l">
              <a:lnSpc>
                <a:spcPts val="1600"/>
              </a:lnSpc>
              <a:spcAft>
                <a:spcPts val="140"/>
              </a:spcAft>
            </a:pPr>
            <a:r>
              <a:rPr lang="en-US" sz="1150" spc="0">
                <a:solidFill>
                  <a:srgbClr val="000000"/>
                </a:solidFill>
                <a:latin typeface="Tahoma" pitchFamily="2" panose="02020603050405020304"/>
              </a:rPr>
              <a:t>GEHA provides access to almost 400,000 dental providers nationwide and comprehensive services. And with no in-network deductibles, we’re making sure federal retirees have everything they need to start their next chapter with a smile. </a:t>
            </a:r>
          </a:p>
        </p:txBody>
      </p:sp>
      <p:sp>
        <p:nvSpPr>
          <p:cNvPr id="11" name=""/>
          <p:cNvSpPr/>
          <p:nvPr>
            <p:ph type="body" idx="10"/>
          </p:nvPr>
        </p:nvSpPr>
        <p:spPr>
          <a:xfrm>
            <a:off x="5239385" y="7186295"/>
            <a:ext cx="1499870" cy="609600"/>
          </a:xfrm>
          <a:prstGeom prst="rect">
            <a:avLst/>
          </a:prstGeom>
          <a:noFill/>
          <a:ln w="0" cmpd="sng">
            <a:noFill/>
            <a:prstDash val="solid"/>
          </a:ln>
        </p:spPr>
        <p:txBody>
          <a:bodyPr vert="horz" lIns="0" tIns="0" rIns="0" bIns="0" anchor="t"/>
          <a:lstStyle/>
          <a:p>
            <a:pPr marL="0" marR="0" indent="0" algn="l">
              <a:lnSpc>
                <a:spcPts val="1500"/>
              </a:lnSpc>
              <a:spcAft>
                <a:spcPts val="195"/>
              </a:spcAft>
            </a:pPr>
            <a:r>
              <a:rPr lang="en-US" sz="1150" b="1" spc="0">
                <a:solidFill>
                  <a:srgbClr val="000000"/>
                </a:solidFill>
                <a:latin typeface="Arial" pitchFamily="2" panose="02020603050405020304"/>
              </a:rPr>
              <a:t>Explore which plan works best for you at </a:t>
            </a:r>
            <a:r>
              <a:rPr lang="en-US" sz="1250" b="1" u="sng" spc="0">
                <a:solidFill>
                  <a:srgbClr val="0000FF"/>
                </a:solidFill>
                <a:latin typeface="Arial" pitchFamily="2" panose="02020603050405020304"/>
              </a:rPr>
              <a:t>geha.com/Dental</a:t>
            </a:r>
            <a:r>
              <a:rPr lang="en-US" sz="1250" b="1" spc="0">
                <a:solidFill>
                  <a:srgbClr val="F69351"/>
                </a:solidFill>
                <a:latin typeface="Arial" pitchFamily="2" panose="02020603050405020304"/>
              </a:rPr>
              <a:t>  </a:t>
            </a:r>
          </a:p>
        </p:txBody>
      </p:sp>
      <p:sp>
        <p:nvSpPr>
          <p:cNvPr id="12" name=""/>
          <p:cNvSpPr/>
          <p:nvPr>
            <p:ph type="body" idx="10"/>
          </p:nvPr>
        </p:nvSpPr>
        <p:spPr>
          <a:xfrm>
            <a:off x="420370" y="8312150"/>
            <a:ext cx="3797300" cy="426720"/>
          </a:xfrm>
          <a:prstGeom prst="rect">
            <a:avLst/>
          </a:prstGeom>
          <a:noFill/>
          <a:ln w="0" cmpd="sng">
            <a:noFill/>
            <a:prstDash val="solid"/>
          </a:ln>
        </p:spPr>
        <p:txBody>
          <a:bodyPr vert="horz" lIns="0" tIns="315595" rIns="0" bIns="0" anchor="t"/>
          <a:lstStyle/>
          <a:p>
            <a:pPr marL="548640" marR="0" indent="0" algn="l">
              <a:lnSpc>
                <a:spcPts val="1000"/>
              </a:lnSpc>
              <a:spcAft>
                <a:spcPts val="0"/>
              </a:spcAft>
            </a:pPr>
            <a:r>
              <a:rPr lang="en-US" sz="800" b="1" spc="15">
                <a:solidFill>
                  <a:srgbClr val="F69351"/>
                </a:solidFill>
                <a:latin typeface="Arial" pitchFamily="2" panose="02020603050405020304"/>
              </a:rPr>
              <a:t>DENTAL BENEFITS</a:t>
            </a:r>
            <a:r>
              <a:rPr lang="en-US" sz="850" spc="15">
                <a:solidFill>
                  <a:srgbClr val="FFFFFF"/>
                </a:solidFill>
                <a:latin typeface="Tahoma" pitchFamily="2" panose="02020603050405020304"/>
              </a:rPr>
              <a:t> for Federal Retirees </a:t>
            </a:r>
          </a:p>
        </p:txBody>
      </p:sp>
      <p:sp>
        <p:nvSpPr>
          <p:cNvPr id="13" name=""/>
          <p:cNvSpPr/>
          <p:nvPr>
            <p:ph type="body" idx="10"/>
          </p:nvPr>
        </p:nvSpPr>
        <p:spPr>
          <a:xfrm>
            <a:off x="1908175" y="8738870"/>
            <a:ext cx="2309495" cy="462915"/>
          </a:xfrm>
          <a:prstGeom prst="rect">
            <a:avLst/>
          </a:prstGeom>
          <a:noFill/>
          <a:ln w="0" cmpd="sng">
            <a:noFill/>
            <a:prstDash val="solid"/>
          </a:ln>
        </p:spPr>
        <p:txBody>
          <a:bodyPr vert="horz" lIns="0" tIns="172085" rIns="0" bIns="0" anchor="t"/>
          <a:lstStyle/>
          <a:p>
            <a:pPr marL="0" marR="0" indent="0" algn="l">
              <a:lnSpc>
                <a:spcPts val="700"/>
              </a:lnSpc>
              <a:spcAft>
                <a:spcPts val="0"/>
              </a:spcAft>
              <a:tabLst>
                <a:tab algn="l" pos="-756285"/>
              </a:tabLst>
            </a:pPr>
            <a:r>
              <a:rPr lang="en-US" sz="700" b="1" spc="35">
                <a:solidFill>
                  <a:srgbClr val="FFFFFF"/>
                </a:solidFill>
                <a:latin typeface="Arial" pitchFamily="2" panose="02020603050405020304"/>
              </a:rPr>
              <a:t>/gehahealth  </a:t>
            </a:r>
            <a:r>
              <a:rPr lang="en-US" sz="700" b="1" spc="35">
                <a:solidFill>
                  <a:srgbClr val="FFFFFF"/>
                </a:solidFill>
                <a:latin typeface="Arial" pitchFamily="2" panose="02020603050405020304"/>
              </a:rPr>
              <a:t>/company/gehahealth </a:t>
            </a:r>
          </a:p>
        </p:txBody>
      </p:sp>
      <p:sp>
        <p:nvSpPr>
          <p:cNvPr id="14" name=""/>
          <p:cNvSpPr/>
          <p:nvPr>
            <p:ph type="body" idx="10"/>
          </p:nvPr>
        </p:nvSpPr>
        <p:spPr>
          <a:xfrm>
            <a:off x="420370" y="9201785"/>
            <a:ext cx="3797300" cy="412115"/>
          </a:xfrm>
          <a:prstGeom prst="rect">
            <a:avLst/>
          </a:prstGeom>
          <a:noFill/>
          <a:ln w="0" cmpd="sng">
            <a:noFill/>
            <a:prstDash val="solid"/>
          </a:ln>
        </p:spPr>
        <p:txBody>
          <a:bodyPr vert="horz" lIns="0" tIns="3175" rIns="0" bIns="0" anchor="t"/>
          <a:lstStyle/>
          <a:p>
            <a:pPr marL="548640" marR="0" indent="0" algn="l">
              <a:lnSpc>
                <a:spcPts val="800"/>
              </a:lnSpc>
              <a:spcAft>
                <a:spcPts val="2495"/>
              </a:spcAft>
            </a:pPr>
            <a:r>
              <a:rPr lang="en-US" sz="700" spc="20">
                <a:solidFill>
                  <a:srgbClr val="FFFFFF"/>
                </a:solidFill>
                <a:latin typeface="Tahoma" pitchFamily="2" panose="02020603050405020304"/>
              </a:rPr>
              <a:t>©2022 Government Employees Health Association, Inc. All rights reserved. </a:t>
            </a:r>
          </a:p>
        </p:txBody>
      </p:sp>
    </p:spTree>
  </p:cSld>
  <p:clrMapOvr>
    <a:masterClrMapping/>
  </p:clrMapOvr>
</p:sld>
</file>

<file path=ppt/slides/slide20.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8180" y="419100"/>
            <a:ext cx="6413500" cy="9109710"/>
          </a:xfrm>
          <a:prstGeom prst="rect">
            <a:avLst/>
          </a:prstGeom>
          <a:noFill/>
          <a:ln w="0" cmpd="sng">
            <a:noFill/>
            <a:prstDash val="solid"/>
          </a:ln>
        </p:spPr>
        <p:txBody>
          <a:bodyPr vert="horz" lIns="0" tIns="6350" rIns="0" bIns="0" anchor="t"/>
          <a:lstStyle/>
          <a:p>
            <a:pPr marL="182880" marR="0" indent="0" algn="l">
              <a:lnSpc>
                <a:spcPts val="1300"/>
              </a:lnSpc>
              <a:spcAft>
                <a:spcPts val="0"/>
              </a:spcAft>
            </a:pPr>
            <a:r>
              <a:rPr lang="en-US" sz="1050" spc="0">
                <a:solidFill>
                  <a:srgbClr val="000000"/>
                </a:solidFill>
                <a:latin typeface="Georgia" pitchFamily="1" panose="02020603050405020304"/>
              </a:rPr>
              <a:t>If additional information is needed, it will be requested by the agency responsible for the payment of the death benefits for which applications have been submitted. Other evidence that might be requested may include copies of marriage certificates, birth certificates, divorce decrees, death certificates for deceased children or spouses, or other documents establishing identity or relationship to the deceased retiree -- the types of personal records that any reasonably prudent person would keep in a safe place. OPM, Social Security, OFEGLI, etc., will only request evidence that is not already on file with the deceased retiree’s records. </a:t>
            </a:r>
          </a:p>
          <a:p>
            <a:pPr marL="182880" marR="0" indent="0" algn="l">
              <a:lnSpc>
                <a:spcPts val="1300"/>
              </a:lnSpc>
              <a:spcBef>
                <a:spcPts val="1340"/>
              </a:spcBef>
              <a:spcAft>
                <a:spcPts val="0"/>
              </a:spcAft>
            </a:pPr>
            <a:r>
              <a:rPr lang="en-US" sz="1050" spc="-5">
                <a:solidFill>
                  <a:srgbClr val="000000"/>
                </a:solidFill>
                <a:latin typeface="Georgia" pitchFamily="1" panose="02020603050405020304"/>
              </a:rPr>
              <a:t>As noted previously, if the retiree had FEGLI coverage, OPM will send out applications for benefits to designated beneficiaries or persons entitled to the life insurance under the FEGLI order of precedence. Survivors of a deceased retiree do not need to notify or contact OFEGLI. OPM will notify OFEGLI and will certify that the retiree was covered by FEGLI and the amount of the retiree’s life insurance coverage. After that, OFEGLI will make payments to eligible survivors who have submitted applications for benefits. </a:t>
            </a:r>
          </a:p>
          <a:p>
            <a:pPr marL="0" marR="0" indent="0" algn="l">
              <a:lnSpc>
                <a:spcPts val="1400"/>
              </a:lnSpc>
              <a:spcBef>
                <a:spcPts val="1680"/>
              </a:spcBef>
              <a:spcAft>
                <a:spcPts val="0"/>
              </a:spcAft>
            </a:pPr>
            <a:r>
              <a:rPr lang="en-US" sz="1250" b="1" spc="0">
                <a:solidFill>
                  <a:srgbClr val="000000"/>
                </a:solidFill>
                <a:latin typeface="Arial" pitchFamily="2" panose="02020603050405020304"/>
              </a:rPr>
              <a:t>DEATH OF AN ANNUITANT’S SPOUSE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When an annuitant’s spouse dies, the annuitant should act as soon as possible to send OPM a copy of the spouse’s death certificate, along with any other applicable requests and statements (see Sample Notification at the end of this guide). The annuitant also can obtain assistance in notifying OPM from his or her chapter service officer or the local NARFE Service Center. </a:t>
            </a:r>
          </a:p>
          <a:p>
            <a:pPr marL="0" marR="0" indent="0" algn="l">
              <a:lnSpc>
                <a:spcPts val="1400"/>
              </a:lnSpc>
              <a:spcBef>
                <a:spcPts val="1695"/>
              </a:spcBef>
              <a:spcAft>
                <a:spcPts val="0"/>
              </a:spcAft>
            </a:pPr>
            <a:r>
              <a:rPr lang="en-US" sz="1250" b="1" spc="-10">
                <a:solidFill>
                  <a:srgbClr val="000000"/>
                </a:solidFill>
                <a:latin typeface="Arial" pitchFamily="2" panose="02020603050405020304"/>
              </a:rPr>
              <a:t>Restoration to Full Annuity Rate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If an annuitant has elected a full or partial survivor annuity for his or her spouse, the annuitant can have the annuity restored to the full, unreduced rate if the spouse predeceases the annuitant. The restoration to the unreduced rate is effective as of the first day of the month after the date of the spouse’s death. The annuitant should notify OPM that he or she wants to have the annuity restored to the full rate by writing to the OPM Retirement Operations Center, P.O. Box 45, Boyers, PA 16017-0045. </a:t>
            </a:r>
          </a:p>
          <a:p>
            <a:pPr marL="0" marR="45720" indent="0" algn="l">
              <a:lnSpc>
                <a:spcPts val="1300"/>
              </a:lnSpc>
              <a:spcBef>
                <a:spcPts val="1295"/>
              </a:spcBef>
              <a:spcAft>
                <a:spcPts val="0"/>
              </a:spcAft>
            </a:pPr>
            <a:r>
              <a:rPr lang="en-US" sz="1050" spc="-5">
                <a:solidFill>
                  <a:srgbClr val="000000"/>
                </a:solidFill>
                <a:latin typeface="Georgia" pitchFamily="1" panose="02020603050405020304"/>
              </a:rPr>
              <a:t>The Report of Death (Sample Notification) can be used to notify OPM, along with a copy of the spouse’s death certificate. Any items applicable to the individual annuitant’s situation should be covered in the letter. </a:t>
            </a:r>
          </a:p>
          <a:p>
            <a:pPr marL="0" marR="0" indent="0" algn="l">
              <a:lnSpc>
                <a:spcPts val="1400"/>
              </a:lnSpc>
              <a:spcBef>
                <a:spcPts val="1490"/>
              </a:spcBef>
              <a:spcAft>
                <a:spcPts val="0"/>
              </a:spcAft>
            </a:pPr>
            <a:r>
              <a:rPr lang="en-US" sz="1250" b="1" spc="-10">
                <a:solidFill>
                  <a:srgbClr val="000000"/>
                </a:solidFill>
                <a:latin typeface="Arial" pitchFamily="2" panose="02020603050405020304"/>
              </a:rPr>
              <a:t>Federal Employees Health Benefits (FEHB) </a:t>
            </a:r>
          </a:p>
          <a:p>
            <a:pPr marL="0" marR="0" indent="0" algn="l">
              <a:lnSpc>
                <a:spcPts val="1300"/>
              </a:lnSpc>
              <a:spcBef>
                <a:spcPts val="0"/>
              </a:spcBef>
              <a:spcAft>
                <a:spcPts val="0"/>
              </a:spcAft>
            </a:pPr>
            <a:r>
              <a:rPr lang="en-US" sz="1050" spc="0">
                <a:solidFill>
                  <a:srgbClr val="000000"/>
                </a:solidFill>
                <a:latin typeface="Georgia" pitchFamily="1" panose="02020603050405020304"/>
              </a:rPr>
              <a:t>The annuitant should request that his or her FEHBP enrollment be changed from Self and Family or Self Plus One coverage to Self Only coverage, if there are no other family members (e.g., minor children, disabled or eligible grandchildren) who are entitled to FEHB coverage under the annuitant’s enrollment. This can be taken care of immediately by contacting OPM by phone at 888-767-6738. </a:t>
            </a:r>
          </a:p>
          <a:p>
            <a:pPr marL="0" marR="0" indent="0" algn="l">
              <a:lnSpc>
                <a:spcPts val="1400"/>
              </a:lnSpc>
              <a:spcBef>
                <a:spcPts val="1485"/>
              </a:spcBef>
              <a:spcAft>
                <a:spcPts val="0"/>
              </a:spcAft>
            </a:pPr>
            <a:r>
              <a:rPr lang="en-US" sz="1250" b="1" spc="-10">
                <a:solidFill>
                  <a:srgbClr val="000000"/>
                </a:solidFill>
                <a:latin typeface="Arial" pitchFamily="2" panose="02020603050405020304"/>
              </a:rPr>
              <a:t>Designations of Beneficiaries </a:t>
            </a:r>
          </a:p>
          <a:p>
            <a:pPr marL="0" marR="0" indent="0" algn="l">
              <a:lnSpc>
                <a:spcPts val="1300"/>
              </a:lnSpc>
              <a:spcBef>
                <a:spcPts val="0"/>
              </a:spcBef>
              <a:spcAft>
                <a:spcPts val="0"/>
              </a:spcAft>
            </a:pPr>
            <a:r>
              <a:rPr lang="en-US" sz="1050" spc="0">
                <a:solidFill>
                  <a:srgbClr val="000000"/>
                </a:solidFill>
                <a:latin typeface="Georgia" pitchFamily="1" panose="02020603050405020304"/>
              </a:rPr>
              <a:t>If the annuitant wants to designate a new beneficiary or beneficiaries for his or her unassigned FEGLI coverage, and for any unexpended retirement monies in the Civil Service Retirement Fund (which covers both CSRS and FERS), he or she should request that OPM send new designation forms. These are: SF 2823 for FEGLI, SF 2808 for CSRS, SF 3102 for FERS. These forms are available for download on OPM’s website. In addition, if the annuitant has a Thrift Savings Plan (TSP) account, the annuitant should contact the TSP Office to request form TSP-3, “Designation of Beneficiary.” The address is: Thrift Savings Plan Office, P.O. Box 385021, Birmingham, AL 35238. The phone number is 877-968-3778. The form also can be downloaded from the TSP website at </a:t>
            </a:r>
            <a:r>
              <a:rPr lang="en-US" sz="1050" u="sng" spc="0">
                <a:solidFill>
                  <a:srgbClr val="0000FF"/>
                </a:solidFill>
                <a:latin typeface="Georgia" pitchFamily="1" panose="02020603050405020304"/>
              </a:rPr>
              <a:t>www.tsp.gov</a:t>
            </a:r>
            <a:r>
              <a:rPr lang="en-US" sz="1050" spc="0">
                <a:solidFill>
                  <a:srgbClr val="000000"/>
                </a:solidFill>
                <a:latin typeface="Georgia" pitchFamily="1" panose="02020603050405020304"/>
              </a:rPr>
              <a:t>. </a:t>
            </a:r>
          </a:p>
          <a:p>
            <a:pPr marL="0" marR="548640" indent="0" algn="l">
              <a:lnSpc>
                <a:spcPts val="1300"/>
              </a:lnSpc>
              <a:spcBef>
                <a:spcPts val="1320"/>
              </a:spcBef>
              <a:spcAft>
                <a:spcPts val="0"/>
              </a:spcAft>
            </a:pPr>
            <a:r>
              <a:rPr lang="en-US" sz="1050" b="1" spc="0">
                <a:solidFill>
                  <a:srgbClr val="000000"/>
                </a:solidFill>
                <a:latin typeface="Georgia" pitchFamily="1" panose="02020603050405020304"/>
              </a:rPr>
              <a:t>Make sure that all of your beneficiary forms are up to date, both with your designated beneficiary(ies) and to ensure that the addresses are current. </a:t>
            </a:r>
          </a:p>
          <a:p>
            <a:pPr marL="0" marR="0" indent="0" algn="l">
              <a:lnSpc>
                <a:spcPts val="1400"/>
              </a:lnSpc>
              <a:spcBef>
                <a:spcPts val="1490"/>
              </a:spcBef>
              <a:spcAft>
                <a:spcPts val="0"/>
              </a:spcAft>
            </a:pPr>
            <a:r>
              <a:rPr lang="en-US" sz="1250" b="1" spc="-15">
                <a:solidFill>
                  <a:srgbClr val="000000"/>
                </a:solidFill>
                <a:latin typeface="Arial" pitchFamily="2" panose="02020603050405020304"/>
              </a:rPr>
              <a:t>Family Life Insurance </a:t>
            </a:r>
          </a:p>
          <a:p>
            <a:pPr marL="0" marR="91440" indent="0" algn="l">
              <a:lnSpc>
                <a:spcPts val="1300"/>
              </a:lnSpc>
              <a:spcBef>
                <a:spcPts val="0"/>
              </a:spcBef>
              <a:spcAft>
                <a:spcPts val="2685"/>
              </a:spcAft>
            </a:pPr>
            <a:r>
              <a:rPr lang="en-US" sz="1050" spc="-5">
                <a:solidFill>
                  <a:srgbClr val="000000"/>
                </a:solidFill>
                <a:latin typeface="Georgia" pitchFamily="1" panose="02020603050405020304"/>
              </a:rPr>
              <a:t>If the deceased spouse was covered under the annuitant’s Option C FEGLI Family Insurance, the annuitant also should request FEGLI form FE6-DEP, “Statement of Claim,” to file for the life insurance benefits. </a:t>
            </a:r>
          </a:p>
        </p:txBody>
      </p:sp>
    </p:spTree>
  </p:cSld>
  <p:clrMapOvr>
    <a:masterClrMapping/>
  </p:clrMapOvr>
</p:sld>
</file>

<file path=ppt/slides/slide21.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8180" y="444500"/>
            <a:ext cx="6413500" cy="908431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0">
                <a:solidFill>
                  <a:srgbClr val="000000"/>
                </a:solidFill>
                <a:latin typeface="Arial" pitchFamily="2" panose="02020603050405020304"/>
              </a:rPr>
              <a:t>Income Tax Withholding </a:t>
            </a:r>
          </a:p>
          <a:p>
            <a:pPr marL="0" marR="91440" indent="0" algn="l">
              <a:lnSpc>
                <a:spcPts val="1300"/>
              </a:lnSpc>
              <a:spcBef>
                <a:spcPts val="0"/>
              </a:spcBef>
              <a:spcAft>
                <a:spcPts val="0"/>
              </a:spcAft>
            </a:pPr>
            <a:r>
              <a:rPr lang="en-US" sz="1050" spc="0">
                <a:solidFill>
                  <a:srgbClr val="000000"/>
                </a:solidFill>
                <a:latin typeface="Georgia" pitchFamily="1" panose="02020603050405020304"/>
              </a:rPr>
              <a:t>If the annuitant wants to change the amount of federal or state income tax being withheld from his or her annuity, the annuitant can do this online at </a:t>
            </a:r>
            <a:r>
              <a:rPr lang="en-US" sz="1050" u="sng" spc="0">
                <a:solidFill>
                  <a:srgbClr val="0000FF"/>
                </a:solidFill>
                <a:latin typeface="Georgia" pitchFamily="1" panose="02020603050405020304"/>
              </a:rPr>
              <a:t>www.opm.gov/retire</a:t>
            </a:r>
            <a:r>
              <a:rPr lang="en-US" sz="1050" spc="0">
                <a:solidFill>
                  <a:srgbClr val="000000"/>
                </a:solidFill>
                <a:latin typeface="Georgia" pitchFamily="1" panose="02020603050405020304"/>
              </a:rPr>
              <a:t>. The change also can be made by phone by calling 888-767-6738. The annuitant will need to have the retirement claim number and personal identification number or Social Security number. The annuitant also can write to OPM at the address above. OPM will change the tax withholding as requested by the annuitant. No special forms are required. </a:t>
            </a:r>
          </a:p>
          <a:p>
            <a:pPr marL="0" marR="0" indent="0" algn="l">
              <a:lnSpc>
                <a:spcPts val="1400"/>
              </a:lnSpc>
              <a:spcBef>
                <a:spcPts val="1465"/>
              </a:spcBef>
              <a:spcAft>
                <a:spcPts val="0"/>
              </a:spcAft>
            </a:pPr>
            <a:r>
              <a:rPr lang="en-US" sz="1250" b="1" spc="-15">
                <a:solidFill>
                  <a:srgbClr val="000000"/>
                </a:solidFill>
                <a:latin typeface="Arial" pitchFamily="2" panose="02020603050405020304"/>
              </a:rPr>
              <a:t>Legal Consultation </a:t>
            </a:r>
          </a:p>
          <a:p>
            <a:pPr marL="0" marR="91440" indent="0" algn="l">
              <a:lnSpc>
                <a:spcPts val="1300"/>
              </a:lnSpc>
              <a:spcBef>
                <a:spcPts val="0"/>
              </a:spcBef>
              <a:spcAft>
                <a:spcPts val="0"/>
              </a:spcAft>
            </a:pPr>
            <a:r>
              <a:rPr lang="en-US" sz="1050" spc="0">
                <a:solidFill>
                  <a:srgbClr val="000000"/>
                </a:solidFill>
                <a:latin typeface="Georgia" pitchFamily="1" panose="02020603050405020304"/>
              </a:rPr>
              <a:t>The annuitant should consult with his or her legal adviser and review the will and other important financial and estate-related documents. </a:t>
            </a:r>
          </a:p>
          <a:p>
            <a:pPr marL="0" marR="0" indent="0" algn="l">
              <a:lnSpc>
                <a:spcPts val="1400"/>
              </a:lnSpc>
              <a:spcBef>
                <a:spcPts val="1690"/>
              </a:spcBef>
              <a:spcAft>
                <a:spcPts val="0"/>
              </a:spcAft>
            </a:pPr>
            <a:r>
              <a:rPr lang="en-US" sz="1250" b="1" spc="0">
                <a:solidFill>
                  <a:srgbClr val="000000"/>
                </a:solidFill>
                <a:latin typeface="Arial" pitchFamily="2" panose="02020603050405020304"/>
              </a:rPr>
              <a:t>DEATH OF A SURVIVOR ANNUITANT </a:t>
            </a:r>
          </a:p>
          <a:p>
            <a:pPr marL="0" marR="45720" indent="0" algn="l">
              <a:lnSpc>
                <a:spcPts val="1300"/>
              </a:lnSpc>
              <a:spcBef>
                <a:spcPts val="0"/>
              </a:spcBef>
              <a:spcAft>
                <a:spcPts val="0"/>
              </a:spcAft>
            </a:pPr>
            <a:r>
              <a:rPr lang="en-US" sz="1050" spc="0">
                <a:solidFill>
                  <a:srgbClr val="000000"/>
                </a:solidFill>
                <a:latin typeface="Georgia" pitchFamily="1" panose="02020603050405020304"/>
              </a:rPr>
              <a:t>If your spouse is deceased, you also may want to complete a designation of beneficiary form for FEGLI. If you do not receive this form when you report your spouse’s death, you can request it from OPM. An executor or a survivor spouse of a deceased survivor annuitant must take certain actions pertaining to the survivor annuity of the deceased survivor annuitant as soon as possible. NARFE chapter service officers and NARFE Service Center volunteers are available to assist in taking the necessary actions. </a:t>
            </a:r>
          </a:p>
          <a:p>
            <a:pPr marL="0" marR="137160" indent="0" algn="l">
              <a:lnSpc>
                <a:spcPts val="1300"/>
              </a:lnSpc>
              <a:spcBef>
                <a:spcPts val="1325"/>
              </a:spcBef>
              <a:spcAft>
                <a:spcPts val="0"/>
              </a:spcAft>
            </a:pPr>
            <a:r>
              <a:rPr lang="en-US" sz="1050" spc="0">
                <a:solidFill>
                  <a:srgbClr val="000000"/>
                </a:solidFill>
                <a:latin typeface="Georgia" pitchFamily="1" panose="02020603050405020304"/>
              </a:rPr>
              <a:t>When a survivor annuitant dies, his or her entitlement to survivor annuity payments ends at the end of the month prior to the date of the survivor annuitant’s death. Any uncashed or non-negotiated annuity checks sent to the survivor annuitant, regardless of when received, and any annuity payments that are directly deposited to a bank or other financial institution after the date of death must be returned. </a:t>
            </a:r>
          </a:p>
          <a:p>
            <a:pPr marL="0" marR="0" indent="0" algn="l">
              <a:lnSpc>
                <a:spcPts val="1400"/>
              </a:lnSpc>
              <a:spcBef>
                <a:spcPts val="1490"/>
              </a:spcBef>
              <a:spcAft>
                <a:spcPts val="0"/>
              </a:spcAft>
            </a:pPr>
            <a:r>
              <a:rPr lang="en-US" sz="1250" b="1" spc="-10">
                <a:solidFill>
                  <a:srgbClr val="000000"/>
                </a:solidFill>
                <a:latin typeface="Arial" pitchFamily="2" panose="02020603050405020304"/>
              </a:rPr>
              <a:t>The following actions should be taken: </a:t>
            </a:r>
          </a:p>
          <a:p>
            <a:pPr marL="182880" marR="91440" indent="182880" algn="l">
              <a:lnSpc>
                <a:spcPts val="1300"/>
              </a:lnSpc>
              <a:spcBef>
                <a:spcPts val="0"/>
              </a:spcBef>
              <a:spcAft>
                <a:spcPts val="0"/>
              </a:spcAft>
              <a:buFont typeface="Georgia"/>
              <a:buAutoNum startAt="1" type="arabicPeriod"/>
            </a:pPr>
            <a:r>
              <a:rPr lang="en-US" sz="1050" spc="0">
                <a:solidFill>
                  <a:srgbClr val="000000"/>
                </a:solidFill>
                <a:latin typeface="Georgia" pitchFamily="1" panose="02020603050405020304"/>
              </a:rPr>
              <a:t>Return any uncashed or non-negotiated survivor annuity checks to the return mail address on the Department of the Treasury envelope in which the check was mailed. If the payments are direct deposits in a bank or financial institution, notify the bank or financial institution of the survivor annuitant’s death so that the bank will not accept any further survivor annuity payments for the deceased. Any payments deposited to the decedent’s account after the date of death will be automatically returned to the Department of the Treasury. Any checks or payments issued after the date of the survivor annuitant’s death will be recovered at the direction of OPM. </a:t>
            </a:r>
          </a:p>
          <a:p>
            <a:pPr marL="182880" marR="594360" indent="182880" algn="l">
              <a:lnSpc>
                <a:spcPts val="1300"/>
              </a:lnSpc>
              <a:spcBef>
                <a:spcPts val="1330"/>
              </a:spcBef>
              <a:spcAft>
                <a:spcPts val="0"/>
              </a:spcAft>
              <a:buFont typeface="Georgia"/>
              <a:buAutoNum type="arabicPeriod"/>
            </a:pPr>
            <a:r>
              <a:rPr lang="en-US" sz="1050" spc="0">
                <a:solidFill>
                  <a:srgbClr val="000000"/>
                </a:solidFill>
                <a:latin typeface="Georgia" pitchFamily="1" panose="02020603050405020304"/>
              </a:rPr>
              <a:t>Send a letter reporting the survivor annuitant’s death, along with a copy of the decedent’s death certificate, to: OPM Retirement Operations Center, P.O. Box 45, Boyers, PA 16017-0045. </a:t>
            </a:r>
          </a:p>
          <a:p>
            <a:pPr marL="182880" marR="45720" indent="0" algn="l">
              <a:lnSpc>
                <a:spcPts val="1300"/>
              </a:lnSpc>
              <a:spcBef>
                <a:spcPts val="1325"/>
              </a:spcBef>
              <a:spcAft>
                <a:spcPts val="0"/>
              </a:spcAft>
            </a:pPr>
            <a:r>
              <a:rPr lang="en-US" sz="1050" spc="5">
                <a:solidFill>
                  <a:srgbClr val="000000"/>
                </a:solidFill>
                <a:latin typeface="Georgia" pitchFamily="1" panose="02020603050405020304"/>
              </a:rPr>
              <a:t>This letter should include the decedent’s full name and address, civil service claim number, Social Security number, date of birth, date of death and the relationship of the decedent (if any) to the letter writer. The Sample Notification at the end of this booklet may be used for this purpose. OPM will remove the deceased survivor annuitant’s name from the annuity rolls to prevent any further payments from being sent. </a:t>
            </a:r>
          </a:p>
          <a:p>
            <a:pPr marL="182880" marR="0" indent="0" algn="l">
              <a:lnSpc>
                <a:spcPts val="1300"/>
              </a:lnSpc>
              <a:spcBef>
                <a:spcPts val="1300"/>
              </a:spcBef>
              <a:spcAft>
                <a:spcPts val="0"/>
              </a:spcAft>
            </a:pPr>
            <a:r>
              <a:rPr lang="en-US" sz="1050" spc="-5">
                <a:solidFill>
                  <a:srgbClr val="000000"/>
                </a:solidFill>
                <a:latin typeface="Georgia" pitchFamily="1" panose="02020603050405020304"/>
              </a:rPr>
              <a:t>If the survivor annuitant had a TSP account or an annuity, the TSP Service Office should be contacted to report the death: Thrift Savings Plan Office, P.O. Box 385021, Birmingham, AL 35238. You also can call 877-968-3778. For TSP death benefits to be processed, survivors should submit form TSP17, “Information Relating to Deceased Participant,” along with a copy of the participant’s certified death certificate. </a:t>
            </a:r>
          </a:p>
          <a:p>
            <a:pPr marL="182880" marR="228600" indent="0" algn="l">
              <a:lnSpc>
                <a:spcPts val="1300"/>
              </a:lnSpc>
              <a:spcBef>
                <a:spcPts val="1325"/>
              </a:spcBef>
              <a:spcAft>
                <a:spcPts val="5660"/>
              </a:spcAft>
            </a:pPr>
            <a:r>
              <a:rPr lang="en-US" sz="1050" spc="-5">
                <a:solidFill>
                  <a:srgbClr val="000000"/>
                </a:solidFill>
                <a:latin typeface="Georgia" pitchFamily="1" panose="02020603050405020304"/>
              </a:rPr>
              <a:t>If there are any questions about these procedures or you need assistance, contact the nearest NARFE chapter service officer or NARFE Service Center volunteer. If you do not have the contact information, call the NARFE Member Records Department at 800-456-8410 and request the name, address and telephone number for the nearest chapter service officer or NARFE Service Center volunteer. </a:t>
            </a:r>
          </a:p>
        </p:txBody>
      </p:sp>
    </p:spTree>
  </p:cSld>
  <p:clrMapOvr>
    <a:masterClrMapping/>
  </p:clrMapOvr>
</p:sld>
</file>

<file path=ppt/slides/slide22.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9450" y="444500"/>
            <a:ext cx="6413500" cy="494030"/>
          </a:xfrm>
          <a:prstGeom prst="rect">
            <a:avLst/>
          </a:prstGeom>
          <a:noFill/>
          <a:ln w="0" cmpd="sng">
            <a:noFill/>
            <a:prstDash val="solid"/>
          </a:ln>
        </p:spPr>
        <p:txBody>
          <a:bodyPr vert="horz" lIns="0" tIns="6350" rIns="0" bIns="0" anchor="t"/>
          <a:lstStyle/>
          <a:p>
            <a:pPr marL="0" marR="0" indent="0" algn="l">
              <a:lnSpc>
                <a:spcPts val="1400"/>
              </a:lnSpc>
              <a:spcAft>
                <a:spcPts val="2405"/>
              </a:spcAft>
            </a:pPr>
            <a:r>
              <a:rPr lang="en-US" sz="1250" b="1" spc="0">
                <a:solidFill>
                  <a:srgbClr val="000000"/>
                </a:solidFill>
                <a:latin typeface="Arial" pitchFamily="2" panose="02020603050405020304"/>
              </a:rPr>
              <a:t>SAMPLE NOTIFICATION INFORMATION </a:t>
            </a:r>
            <a:r>
              <a:rPr lang="en-US" sz="1100" spc="0">
                <a:solidFill>
                  <a:srgbClr val="000000"/>
                </a:solidFill>
                <a:latin typeface="Georgia" pitchFamily="1" panose="02020603050405020304"/>
              </a:rPr>
              <a:t>(Complete for your records) </a:t>
            </a:r>
          </a:p>
        </p:txBody>
      </p:sp>
      <p:sp>
        <p:nvSpPr>
          <p:cNvPr id="4" name=""/>
          <p:cNvSpPr/>
          <p:nvPr>
            <p:ph type="body" idx="10"/>
          </p:nvPr>
        </p:nvSpPr>
        <p:spPr>
          <a:xfrm>
            <a:off x="679450" y="938530"/>
            <a:ext cx="6413500" cy="7465060"/>
          </a:xfrm>
          <a:prstGeom prst="rect">
            <a:avLst/>
          </a:prstGeom>
          <a:noFill/>
          <a:ln w="6350" cmpd="sng">
            <a:solidFill>
              <a:srgbClr val="000000"/>
            </a:solidFill>
            <a:prstDash val="solid"/>
          </a:ln>
        </p:spPr>
        <p:txBody>
          <a:bodyPr vert="horz" lIns="0" tIns="78740" rIns="0" bIns="0" anchor="t"/>
          <a:lstStyle/>
          <a:p>
            <a:pPr marL="137160" marR="0" indent="0" algn="l">
              <a:lnSpc>
                <a:spcPts val="1300"/>
              </a:lnSpc>
              <a:spcAft>
                <a:spcPts val="0"/>
              </a:spcAft>
            </a:pPr>
            <a:r>
              <a:rPr lang="en-US" sz="1050" spc="0">
                <a:solidFill>
                  <a:srgbClr val="000000"/>
                </a:solidFill>
                <a:latin typeface="Georgia" pitchFamily="1" panose="02020603050405020304"/>
              </a:rPr>
              <a:t>Office of Personnel Management </a:t>
            </a:r>
            <a:br/>
            <a:r>
              <a:rPr lang="en-US" sz="1050" spc="0">
                <a:solidFill>
                  <a:srgbClr val="000000"/>
                </a:solidFill>
                <a:latin typeface="Georgia" pitchFamily="1" panose="02020603050405020304"/>
              </a:rPr>
              <a:t>Retirement Operations Center </a:t>
            </a:r>
            <a:br/>
            <a:r>
              <a:rPr lang="en-US" sz="1050" spc="0">
                <a:solidFill>
                  <a:srgbClr val="000000"/>
                </a:solidFill>
                <a:latin typeface="Georgia" pitchFamily="1" panose="02020603050405020304"/>
              </a:rPr>
              <a:t>P.O. Box 45 </a:t>
            </a:r>
          </a:p>
          <a:p>
            <a:pPr marL="137160" marR="0" indent="0" algn="l">
              <a:lnSpc>
                <a:spcPts val="1200"/>
              </a:lnSpc>
              <a:spcBef>
                <a:spcPts val="175"/>
              </a:spcBef>
              <a:spcAft>
                <a:spcPts val="0"/>
              </a:spcAft>
            </a:pPr>
            <a:r>
              <a:rPr lang="en-US" sz="1050" spc="0">
                <a:solidFill>
                  <a:srgbClr val="000000"/>
                </a:solidFill>
                <a:latin typeface="Georgia" pitchFamily="1" panose="02020603050405020304"/>
              </a:rPr>
              <a:t>Boyers, PA 16017-0045 </a:t>
            </a:r>
          </a:p>
          <a:p>
            <a:pPr marL="137160" marR="228600" indent="0" algn="l">
              <a:lnSpc>
                <a:spcPts val="1800"/>
              </a:lnSpc>
              <a:spcBef>
                <a:spcPts val="1385"/>
              </a:spcBef>
              <a:spcAft>
                <a:spcPts val="0"/>
              </a:spcAft>
              <a:tabLst>
                <a:tab algn="l" pos="6080760"/>
              </a:tabLst>
            </a:pPr>
            <a:r>
              <a:rPr lang="en-US" sz="1050" spc="0">
                <a:solidFill>
                  <a:srgbClr val="000000"/>
                </a:solidFill>
                <a:latin typeface="Georgia" pitchFamily="1" panose="02020603050405020304"/>
              </a:rPr>
              <a:t>Name of deceased: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Federal annuitant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Spouse of federal annuitant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Survivor annuitant </a:t>
            </a:r>
          </a:p>
          <a:p>
            <a:pPr marL="137160" marR="0" indent="0" algn="l">
              <a:lnSpc>
                <a:spcPts val="1100"/>
              </a:lnSpc>
              <a:spcBef>
                <a:spcPts val="555"/>
              </a:spcBef>
              <a:spcAft>
                <a:spcPts val="0"/>
              </a:spcAft>
              <a:tabLst>
                <a:tab algn="l" pos="6080760"/>
              </a:tabLst>
            </a:pPr>
            <a:r>
              <a:rPr lang="en-US" sz="1050" spc="30">
                <a:solidFill>
                  <a:srgbClr val="000000"/>
                </a:solidFill>
                <a:latin typeface="Georgia" pitchFamily="1" panose="02020603050405020304"/>
              </a:rPr>
              <a:t>Name of annuitant:  </a:t>
            </a:r>
            <a:r>
              <a:rPr lang="en-US" sz="100" spc="30">
                <a:solidFill>
                  <a:srgbClr val="000000"/>
                </a:solidFill>
                <a:latin typeface="Georgia" pitchFamily="1" panose="02020603050405020304"/>
              </a:rPr>
              <a:t> </a:t>
            </a:r>
          </a:p>
          <a:p>
            <a:pPr marL="137160" marR="0" indent="0" algn="l">
              <a:lnSpc>
                <a:spcPts val="1100"/>
              </a:lnSpc>
              <a:spcBef>
                <a:spcPts val="655"/>
              </a:spcBef>
              <a:spcAft>
                <a:spcPts val="0"/>
              </a:spcAft>
              <a:tabLst>
                <a:tab algn="l" pos="6080760"/>
              </a:tabLst>
            </a:pPr>
            <a:r>
              <a:rPr lang="en-US" sz="1050" spc="20">
                <a:solidFill>
                  <a:srgbClr val="000000"/>
                </a:solidFill>
                <a:latin typeface="Georgia" pitchFamily="1" panose="02020603050405020304"/>
              </a:rPr>
              <a:t>Claim number (CSA or CSF):  </a:t>
            </a:r>
            <a:r>
              <a:rPr lang="en-US" sz="100" spc="20">
                <a:solidFill>
                  <a:srgbClr val="000000"/>
                </a:solidFill>
                <a:latin typeface="Georgia" pitchFamily="1" panose="02020603050405020304"/>
              </a:rPr>
              <a:t> </a:t>
            </a:r>
          </a:p>
          <a:p>
            <a:pPr marL="137160" marR="0" indent="0" algn="l">
              <a:lnSpc>
                <a:spcPts val="1200"/>
              </a:lnSpc>
              <a:spcBef>
                <a:spcPts val="655"/>
              </a:spcBef>
              <a:spcAft>
                <a:spcPts val="0"/>
              </a:spcAft>
              <a:tabLst>
                <a:tab algn="l" pos="6080760"/>
              </a:tabLst>
            </a:pPr>
            <a:r>
              <a:rPr lang="en-US" sz="1050" spc="0">
                <a:solidFill>
                  <a:srgbClr val="000000"/>
                </a:solidFill>
                <a:latin typeface="Georgia" pitchFamily="1" panose="02020603050405020304"/>
              </a:rPr>
              <a:t>Social Security number: </a:t>
            </a:r>
            <a:r>
              <a:rPr lang="en-US" sz="100" spc="0">
                <a:solidFill>
                  <a:srgbClr val="000000"/>
                </a:solidFill>
                <a:latin typeface="Georgia" pitchFamily="1" panose="02020603050405020304"/>
              </a:rPr>
              <a:t> </a:t>
            </a:r>
          </a:p>
          <a:p>
            <a:pPr marL="137160" marR="0" indent="0" algn="l">
              <a:lnSpc>
                <a:spcPts val="1100"/>
              </a:lnSpc>
              <a:spcBef>
                <a:spcPts val="645"/>
              </a:spcBef>
              <a:spcAft>
                <a:spcPts val="0"/>
              </a:spcAft>
              <a:tabLst>
                <a:tab algn="l" pos="6172200"/>
              </a:tabLst>
            </a:pPr>
            <a:r>
              <a:rPr lang="en-US" sz="1050" spc="0">
                <a:solidFill>
                  <a:srgbClr val="000000"/>
                </a:solidFill>
                <a:latin typeface="Georgia" pitchFamily="1" panose="02020603050405020304"/>
              </a:rPr>
              <a:t>Date of death:  </a:t>
            </a:r>
            <a:r>
              <a:rPr lang="en-US" sz="100" spc="0">
                <a:solidFill>
                  <a:srgbClr val="000000"/>
                </a:solidFill>
                <a:latin typeface="Georgia" pitchFamily="1" panose="02020603050405020304"/>
              </a:rPr>
              <a:t> </a:t>
            </a:r>
          </a:p>
          <a:p>
            <a:pPr marL="137160" marR="0" indent="0" algn="l">
              <a:lnSpc>
                <a:spcPts val="1400"/>
              </a:lnSpc>
              <a:spcBef>
                <a:spcPts val="2340"/>
              </a:spcBef>
              <a:spcAft>
                <a:spcPts val="0"/>
              </a:spcAft>
              <a:tabLst>
                <a:tab algn="l" pos="6080760"/>
              </a:tabLst>
            </a:pPr>
            <a:r>
              <a:rPr lang="en-US" sz="1050" spc="0">
                <a:solidFill>
                  <a:srgbClr val="000000"/>
                </a:solidFill>
                <a:latin typeface="Georgia" pitchFamily="1" panose="02020603050405020304"/>
              </a:rPr>
              <a:t>My relationship to the deceased is: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Spouse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Other (specify) </a:t>
            </a:r>
            <a:r>
              <a:rPr lang="en-US" sz="100" spc="0">
                <a:solidFill>
                  <a:srgbClr val="000000"/>
                </a:solidFill>
                <a:latin typeface="Georgia" pitchFamily="1" panose="02020603050405020304"/>
              </a:rPr>
              <a:t> </a:t>
            </a:r>
          </a:p>
          <a:p>
            <a:pPr marL="137160" marR="0" indent="0" algn="l">
              <a:lnSpc>
                <a:spcPts val="1200"/>
              </a:lnSpc>
              <a:spcBef>
                <a:spcPts val="555"/>
              </a:spcBef>
              <a:spcAft>
                <a:spcPts val="0"/>
              </a:spcAft>
              <a:tabLst>
                <a:tab algn="l" pos="6080760"/>
              </a:tabLst>
            </a:pPr>
            <a:r>
              <a:rPr lang="en-US" sz="1050" spc="15">
                <a:solidFill>
                  <a:srgbClr val="000000"/>
                </a:solidFill>
                <a:latin typeface="Georgia" pitchFamily="1" panose="02020603050405020304"/>
              </a:rPr>
              <a:t>If spouse, my Social Security number is:  </a:t>
            </a:r>
            <a:r>
              <a:rPr lang="en-US" sz="100" spc="15">
                <a:solidFill>
                  <a:srgbClr val="000000"/>
                </a:solidFill>
                <a:latin typeface="Georgia" pitchFamily="1" panose="02020603050405020304"/>
              </a:rPr>
              <a:t> </a:t>
            </a:r>
          </a:p>
          <a:p>
            <a:pPr marL="137160" marR="228600" indent="0" algn="l">
              <a:lnSpc>
                <a:spcPts val="1300"/>
              </a:lnSpc>
              <a:spcBef>
                <a:spcPts val="505"/>
              </a:spcBef>
              <a:spcAft>
                <a:spcPts val="0"/>
              </a:spcAft>
              <a:tabLst>
                <a:tab algn="l" pos="6080760"/>
              </a:tabLst>
            </a:pPr>
            <a:r>
              <a:rPr lang="en-US" sz="1050" spc="0">
                <a:solidFill>
                  <a:srgbClr val="000000"/>
                </a:solidFill>
                <a:latin typeface="Georgia" pitchFamily="1" panose="02020603050405020304"/>
              </a:rPr>
              <a:t>My date of birth is:  </a:t>
            </a:r>
            <a:r>
              <a:rPr lang="en-US" sz="1050" spc="0">
                <a:solidFill>
                  <a:srgbClr val="000000"/>
                </a:solidFill>
                <a:latin typeface="Georgia" pitchFamily="1" panose="02020603050405020304"/>
              </a:rPr>
              <a:t> I request the following change in enrollment in the Federal Employees Health Benefits Program: </a:t>
            </a:r>
          </a:p>
          <a:p>
            <a:pPr marL="137160" marR="0" indent="137160" algn="l">
              <a:lnSpc>
                <a:spcPts val="1200"/>
              </a:lnSpc>
              <a:spcBef>
                <a:spcPts val="240"/>
              </a:spcBef>
              <a:spcAft>
                <a:spcPts val="0"/>
              </a:spcAft>
              <a:buFont typeface="Courier New"/>
              <a:buChar char="o"/>
            </a:pPr>
            <a:r>
              <a:rPr lang="en-US" sz="1050" spc="0">
                <a:solidFill>
                  <a:srgbClr val="000000"/>
                </a:solidFill>
                <a:latin typeface="Georgia" pitchFamily="1" panose="02020603050405020304"/>
              </a:rPr>
              <a:t>Change from Self and Family/Self Plus One to Self Only </a:t>
            </a:r>
          </a:p>
          <a:p>
            <a:pPr marL="137160" marR="0" indent="137160" algn="l">
              <a:lnSpc>
                <a:spcPts val="1200"/>
              </a:lnSpc>
              <a:spcBef>
                <a:spcPts val="260"/>
              </a:spcBef>
              <a:spcAft>
                <a:spcPts val="0"/>
              </a:spcAft>
              <a:buFont typeface="Courier New"/>
              <a:buChar char="o"/>
            </a:pPr>
            <a:r>
              <a:rPr lang="en-US" sz="1050" spc="0">
                <a:solidFill>
                  <a:srgbClr val="000000"/>
                </a:solidFill>
                <a:latin typeface="Georgia" pitchFamily="1" panose="02020603050405020304"/>
              </a:rPr>
              <a:t>Continue Self and Family/Self Plus One because the deceased is survived by other eligible dependents </a:t>
            </a:r>
          </a:p>
          <a:p>
            <a:pPr marL="137160" marR="0" indent="0" algn="l">
              <a:lnSpc>
                <a:spcPts val="1400"/>
              </a:lnSpc>
              <a:spcBef>
                <a:spcPts val="1415"/>
              </a:spcBef>
              <a:spcAft>
                <a:spcPts val="0"/>
              </a:spcAft>
              <a:tabLst>
                <a:tab algn="l" pos="2148840"/>
              </a:tabLst>
            </a:pPr>
            <a:r>
              <a:rPr lang="en-US" sz="1050" spc="0">
                <a:solidFill>
                  <a:srgbClr val="000000"/>
                </a:solidFill>
                <a:latin typeface="Georgia" pitchFamily="1" panose="02020603050405020304"/>
              </a:rPr>
              <a:t>Death Certificate: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Enclosed </a:t>
            </a:r>
            <a:r>
              <a:rPr lang="en-US" sz="1350" spc="0">
                <a:solidFill>
                  <a:srgbClr val="000000"/>
                </a:solidFill>
                <a:latin typeface="Arial" pitchFamily="2" panose="02020603050405020304"/>
              </a:rPr>
              <a:t>m </a:t>
            </a:r>
            <a:r>
              <a:rPr lang="en-US" sz="1050" spc="0">
                <a:solidFill>
                  <a:srgbClr val="000000"/>
                </a:solidFill>
                <a:latin typeface="Georgia" pitchFamily="1" panose="02020603050405020304"/>
              </a:rPr>
              <a:t>Will be included with claims </a:t>
            </a:r>
          </a:p>
          <a:p>
            <a:pPr marL="137160" marR="0" indent="0" algn="l">
              <a:lnSpc>
                <a:spcPts val="1200"/>
              </a:lnSpc>
              <a:spcBef>
                <a:spcPts val="1350"/>
              </a:spcBef>
              <a:spcAft>
                <a:spcPts val="0"/>
              </a:spcAft>
            </a:pPr>
            <a:r>
              <a:rPr lang="en-US" sz="1050" spc="0">
                <a:solidFill>
                  <a:srgbClr val="000000"/>
                </a:solidFill>
                <a:latin typeface="Georgia" pitchFamily="1" panose="02020603050405020304"/>
              </a:rPr>
              <a:t>Please provide the undersigned with claim forms for available benefits, if any, at the address below. </a:t>
            </a:r>
          </a:p>
          <a:p>
            <a:pPr marL="137160" marR="0" indent="0" algn="l">
              <a:lnSpc>
                <a:spcPts val="1200"/>
              </a:lnSpc>
              <a:spcBef>
                <a:spcPts val="1460"/>
              </a:spcBef>
              <a:spcAft>
                <a:spcPts val="0"/>
              </a:spcAft>
            </a:pPr>
            <a:r>
              <a:rPr lang="en-US" sz="1050" spc="-5">
                <a:solidFill>
                  <a:srgbClr val="000000"/>
                </a:solidFill>
                <a:latin typeface="Georgia" pitchFamily="1" panose="02020603050405020304"/>
              </a:rPr>
              <a:t>Sincerely, </a:t>
            </a:r>
          </a:p>
          <a:p>
            <a:pPr marL="2331720" marR="0" indent="0" algn="l">
              <a:lnSpc>
                <a:spcPts val="1200"/>
              </a:lnSpc>
              <a:spcBef>
                <a:spcPts val="2735"/>
              </a:spcBef>
              <a:spcAft>
                <a:spcPts val="0"/>
              </a:spcAft>
              <a:tabLst>
                <a:tab algn="l" pos="5120640"/>
              </a:tabLst>
            </a:pPr>
            <a:r>
              <a:rPr lang="en-US" sz="1050" spc="0">
                <a:solidFill>
                  <a:srgbClr val="000000"/>
                </a:solidFill>
                <a:latin typeface="Georgia" pitchFamily="1" panose="02020603050405020304"/>
              </a:rPr>
              <a:t>Signature </a:t>
            </a:r>
            <a:r>
              <a:rPr lang="en-US" sz="1050" spc="0">
                <a:solidFill>
                  <a:srgbClr val="000000"/>
                </a:solidFill>
                <a:latin typeface="Georgia" pitchFamily="1" panose="02020603050405020304"/>
              </a:rPr>
              <a:t>Date </a:t>
            </a:r>
          </a:p>
          <a:p>
            <a:pPr marL="137160" marR="0" indent="0" algn="l">
              <a:lnSpc>
                <a:spcPts val="1100"/>
              </a:lnSpc>
              <a:spcBef>
                <a:spcPts val="2345"/>
              </a:spcBef>
              <a:spcAft>
                <a:spcPts val="0"/>
              </a:spcAft>
              <a:tabLst>
                <a:tab algn="l" pos="608076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137160" marR="0" indent="0" algn="l">
              <a:lnSpc>
                <a:spcPts val="1100"/>
              </a:lnSpc>
              <a:spcBef>
                <a:spcPts val="1065"/>
              </a:spcBef>
              <a:spcAft>
                <a:spcPts val="0"/>
              </a:spcAft>
              <a:tabLst>
                <a:tab algn="l" pos="6080760"/>
              </a:tabLst>
            </a:pPr>
            <a:r>
              <a:rPr lang="en-US" sz="1050" spc="60">
                <a:solidFill>
                  <a:srgbClr val="000000"/>
                </a:solidFill>
                <a:latin typeface="Georgia" pitchFamily="1" panose="02020603050405020304"/>
              </a:rPr>
              <a:t>Address:  </a:t>
            </a:r>
            <a:r>
              <a:rPr lang="en-US" sz="100" spc="60">
                <a:solidFill>
                  <a:srgbClr val="000000"/>
                </a:solidFill>
                <a:latin typeface="Georgia" pitchFamily="1" panose="02020603050405020304"/>
              </a:rPr>
              <a:t> </a:t>
            </a:r>
          </a:p>
          <a:p>
            <a:pPr marL="137160" marR="0" indent="0" algn="l">
              <a:lnSpc>
                <a:spcPts val="1200"/>
              </a:lnSpc>
              <a:spcBef>
                <a:spcPts val="1040"/>
              </a:spcBef>
              <a:spcAft>
                <a:spcPts val="0"/>
              </a:spcAft>
              <a:tabLst>
                <a:tab algn="l" pos="5943600"/>
              </a:tabLst>
            </a:pPr>
            <a:r>
              <a:rPr lang="en-US" sz="1050" spc="50">
                <a:solidFill>
                  <a:srgbClr val="000000"/>
                </a:solidFill>
                <a:latin typeface="Georgia" pitchFamily="1" panose="02020603050405020304"/>
              </a:rPr>
              <a:t>City/State/ZIP:  </a:t>
            </a:r>
            <a:r>
              <a:rPr lang="en-US" sz="100" spc="50">
                <a:solidFill>
                  <a:srgbClr val="000000"/>
                </a:solidFill>
                <a:latin typeface="Georgia" pitchFamily="1" panose="02020603050405020304"/>
              </a:rPr>
              <a:t> </a:t>
            </a:r>
          </a:p>
          <a:p>
            <a:pPr marL="137160" marR="0" indent="0" algn="l">
              <a:lnSpc>
                <a:spcPts val="1200"/>
              </a:lnSpc>
              <a:spcBef>
                <a:spcPts val="1050"/>
              </a:spcBef>
              <a:spcAft>
                <a:spcPts val="0"/>
              </a:spcAft>
              <a:tabLst>
                <a:tab algn="l" pos="2926080"/>
                <a:tab algn="l" pos="5943600"/>
              </a:tabLst>
            </a:pPr>
            <a:r>
              <a:rPr lang="en-US" sz="1050" spc="20">
                <a:solidFill>
                  <a:srgbClr val="000000"/>
                </a:solidFill>
                <a:latin typeface="Georgia" pitchFamily="1" panose="02020603050405020304"/>
              </a:rPr>
              <a:t>Telephone number: </a:t>
            </a:r>
            <a:r>
              <a:rPr lang="en-US" sz="1050" spc="20">
                <a:solidFill>
                  <a:srgbClr val="000000"/>
                </a:solidFill>
                <a:latin typeface="Georgia" pitchFamily="1" panose="02020603050405020304"/>
              </a:rPr>
              <a:t>Best time to call:  </a:t>
            </a:r>
            <a:r>
              <a:rPr lang="en-US" sz="100" spc="20">
                <a:solidFill>
                  <a:srgbClr val="000000"/>
                </a:solidFill>
                <a:latin typeface="Georgia" pitchFamily="1" panose="02020603050405020304"/>
              </a:rPr>
              <a:t> </a:t>
            </a:r>
          </a:p>
          <a:p>
            <a:pPr marL="137160" marR="320040" indent="0" algn="l">
              <a:lnSpc>
                <a:spcPts val="1300"/>
              </a:lnSpc>
              <a:spcBef>
                <a:spcPts val="1275"/>
              </a:spcBef>
              <a:spcAft>
                <a:spcPts val="3740"/>
              </a:spcAft>
            </a:pPr>
            <a:r>
              <a:rPr lang="en-US" sz="1050" spc="0">
                <a:solidFill>
                  <a:srgbClr val="000000"/>
                </a:solidFill>
                <a:latin typeface="Georgia" pitchFamily="1" panose="02020603050405020304"/>
              </a:rPr>
              <a:t>Note: To make a toll-free death report or for general inquiries, call the OPM Retirement Information Office at 888-767-6738 (202-606-0500 in the Washington, DC, area). </a:t>
            </a:r>
          </a:p>
        </p:txBody>
      </p:sp>
      <p:cxnSp>
        <p:nvCxnSpPr>
          <p:cNvPr id="5" name=""/>
          <p:cNvCxnSpPr/>
          <p:nvPr/>
        </p:nvCxnSpPr>
        <p:spPr>
          <a:xfrm>
            <a:off x="829310" y="5965190"/>
            <a:ext cx="4206875" cy="0"/>
          </a:xfrm>
          <a:prstGeom prst="line">
            <a:avLst/>
          </a:prstGeom>
          <a:ln w="8890" cmpd="sng">
            <a:solidFill>
              <a:srgbClr val="000000"/>
            </a:solidFill>
          </a:ln>
        </p:spPr>
      </p:cxnSp>
      <p:cxnSp>
        <p:nvCxnSpPr>
          <p:cNvPr id="6" name=""/>
          <p:cNvCxnSpPr/>
          <p:nvPr/>
        </p:nvCxnSpPr>
        <p:spPr>
          <a:xfrm>
            <a:off x="5203190" y="5965190"/>
            <a:ext cx="1633855" cy="0"/>
          </a:xfrm>
          <a:prstGeom prst="line">
            <a:avLst/>
          </a:prstGeom>
          <a:ln w="8890" cmpd="sng">
            <a:solidFill>
              <a:srgbClr val="000000"/>
            </a:solidFill>
          </a:ln>
        </p:spPr>
      </p:cxnSp>
    </p:spTree>
  </p:cSld>
  <p:clrMapOvr>
    <a:masterClrMapping/>
  </p:clrMapOvr>
</p:sld>
</file>

<file path=ppt/slides/slide23.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pic>
        <p:nvPicPr>
          <p:cNvPr id="5" name=""/>
          <p:cNvPicPr/>
          <p:nvPr/>
        </p:nvPicPr>
        <p:blipFill>
          <a:blip r:embed="prId9"/>
          <a:stretch>
            <a:fillRect/>
          </a:stretch>
        </p:blipFill>
        <p:spPr>
          <a:xfrm>
            <a:off x="682625" y="3459480"/>
            <a:ext cx="6407150" cy="5913120"/>
          </a:xfrm>
          <a:prstGeom prst="rect">
            <a:avLst/>
          </a:prstGeom>
        </p:spPr>
      </p:pic>
      <p:sp>
        <p:nvSpPr>
          <p:cNvPr id="2" name=""/>
          <p:cNvSpPr/>
          <p:nvPr>
            <p:ph type="body" idx="10"/>
          </p:nvPr>
        </p:nvSpPr>
        <p:spPr>
          <a:xfrm>
            <a:off x="682625" y="9535795"/>
            <a:ext cx="6393815" cy="139700"/>
          </a:xfrm>
          <a:prstGeom prst="rect">
            <a:avLst/>
          </a:prstGeom>
          <a:noFill/>
          <a:ln w="0" cmpd="sng">
            <a:noFill/>
            <a:prstDash val="solid"/>
          </a:ln>
        </p:spPr>
        <p:txBody>
          <a:bodyPr vert="horz" lIns="0" tIns="0" rIns="0" bIns="0" anchor="t"/>
          <a:lstStyle/>
          <a:p>
            <a:pPr marL="0" marR="0" indent="0" algn="ctr">
              <a:lnSpc>
                <a:spcPts val="1100"/>
              </a:lnSpc>
              <a:spcAft>
                <a:spcPts val="0"/>
              </a:spcAft>
            </a:pPr>
            <a:r>
              <a:rPr lang="en-US" sz="1000" b="1" spc="-10">
                <a:solidFill>
                  <a:srgbClr val="000000"/>
                </a:solidFill>
                <a:latin typeface="Arial" pitchFamily="2" panose="02020603050405020304"/>
              </a:rPr>
              <a:t>21</a:t>
            </a:r>
            <a:r>
              <a:rPr lang="en-US" sz="950" spc="-10">
                <a:solidFill>
                  <a:srgbClr val="000000"/>
                </a:solidFill>
                <a:latin typeface="Arial" pitchFamily="2" panose="02020603050405020304"/>
              </a:rPr>
              <a:t>NARFE: BE PREPARED FOR LIFE’S EVENTS </a:t>
            </a:r>
          </a:p>
        </p:txBody>
      </p:sp>
      <p:sp>
        <p:nvSpPr>
          <p:cNvPr id="3" name=""/>
          <p:cNvSpPr/>
          <p:nvPr>
            <p:ph type="body" idx="10"/>
          </p:nvPr>
        </p:nvSpPr>
        <p:spPr>
          <a:xfrm>
            <a:off x="679450" y="444500"/>
            <a:ext cx="6413500" cy="3014980"/>
          </a:xfrm>
          <a:prstGeom prst="rect">
            <a:avLst/>
          </a:prstGeom>
          <a:noFill/>
          <a:ln w="0" cmpd="sng">
            <a:noFill/>
            <a:prstDash val="solid"/>
          </a:ln>
        </p:spPr>
        <p:txBody>
          <a:bodyPr vert="horz" lIns="0" tIns="6985" rIns="0" bIns="0" anchor="t"/>
          <a:lstStyle/>
          <a:p>
            <a:pPr marL="0" marR="0" indent="0" algn="l">
              <a:lnSpc>
                <a:spcPts val="1400"/>
              </a:lnSpc>
              <a:spcAft>
                <a:spcPts val="0"/>
              </a:spcAft>
            </a:pPr>
            <a:r>
              <a:rPr lang="en-US" sz="1200" b="1" spc="0">
                <a:solidFill>
                  <a:srgbClr val="000000"/>
                </a:solidFill>
                <a:latin typeface="Arial" pitchFamily="2" panose="02020603050405020304"/>
              </a:rPr>
              <a:t>VA BENEFITS </a:t>
            </a:r>
          </a:p>
          <a:p>
            <a:pPr marL="0" marR="0" indent="0" algn="l">
              <a:lnSpc>
                <a:spcPts val="1500"/>
              </a:lnSpc>
              <a:spcBef>
                <a:spcPts val="0"/>
              </a:spcBef>
              <a:spcAft>
                <a:spcPts val="0"/>
              </a:spcAft>
            </a:pPr>
            <a:r>
              <a:rPr lang="en-US" sz="1100" spc="0">
                <a:solidFill>
                  <a:srgbClr val="000000"/>
                </a:solidFill>
                <a:latin typeface="Georgia" pitchFamily="1" panose="02020603050405020304"/>
              </a:rPr>
              <a:t>If the annuitant is a veteran, some Department of Veterans Affairs (VA) benefits may be available for both the eligible veteran and the surviving spouse. These benefits could include dependency and indemnity compensation, and burial and memorial benefits. Burial benefits in a VA national cemetery are available for eligible veterans, their spouses and dependents at no cost to the family, and include the grave site, grave-liner, opening and closing of the grave, a headstone or marker, and perpetual care. The funeral director or next of kin can make interment arrangements by contacting the national cemetery in which burial is desired and where burial is available. VA also will pay a burial allowance and reimburse for burial expenses in some circumstances. </a:t>
            </a:r>
          </a:p>
          <a:p>
            <a:pPr marL="0" marR="137160" indent="0" algn="l">
              <a:lnSpc>
                <a:spcPts val="1500"/>
              </a:lnSpc>
              <a:spcBef>
                <a:spcPts val="1490"/>
              </a:spcBef>
              <a:spcAft>
                <a:spcPts val="2855"/>
              </a:spcAft>
            </a:pPr>
            <a:r>
              <a:rPr lang="en-US" sz="1100" spc="0">
                <a:solidFill>
                  <a:srgbClr val="000000"/>
                </a:solidFill>
                <a:latin typeface="Georgia" pitchFamily="1" panose="02020603050405020304"/>
              </a:rPr>
              <a:t>The forms that are needed to process any applicable claims include a copy of the veteran’s marriage certificate for claims of a surviving spouse and the veteran’s death certificate if the veteran did not die in a VA health care facility. For eligibility information, phone VA at 800-827-1000. The VA benefits handbook also is available on the VA website at </a:t>
            </a:r>
            <a:r>
              <a:rPr lang="en-US" sz="1100" u="sng" spc="0">
                <a:solidFill>
                  <a:srgbClr val="0000FF"/>
                </a:solidFill>
                <a:latin typeface="Georgia" pitchFamily="1" panose="02020603050405020304"/>
              </a:rPr>
              <a:t>www.va.gov</a:t>
            </a:r>
            <a:r>
              <a:rPr lang="en-US" sz="1100" spc="0">
                <a:solidFill>
                  <a:srgbClr val="000000"/>
                </a:solidFill>
                <a:latin typeface="Georgia" pitchFamily="1" panose="02020603050405020304"/>
              </a:rPr>
              <a:t>. </a:t>
            </a:r>
          </a:p>
        </p:txBody>
      </p:sp>
      <p:sp>
        <p:nvSpPr>
          <p:cNvPr id="6" name=""/>
          <p:cNvSpPr/>
          <p:nvPr>
            <p:ph type="body" idx="10"/>
          </p:nvPr>
        </p:nvSpPr>
        <p:spPr>
          <a:xfrm>
            <a:off x="877570" y="5582285"/>
            <a:ext cx="1789430" cy="474980"/>
          </a:xfrm>
          <a:prstGeom prst="rect">
            <a:avLst/>
          </a:prstGeom>
          <a:noFill/>
          <a:ln w="0" cmpd="sng">
            <a:noFill/>
            <a:prstDash val="solid"/>
          </a:ln>
        </p:spPr>
        <p:txBody>
          <a:bodyPr vert="horz" lIns="0" tIns="0" rIns="0" bIns="0" anchor="t"/>
          <a:lstStyle/>
          <a:p>
            <a:pPr marL="0" marR="0" indent="0" algn="l">
              <a:lnSpc>
                <a:spcPts val="1200"/>
              </a:lnSpc>
              <a:spcAft>
                <a:spcPts val="0"/>
              </a:spcAft>
            </a:pPr>
            <a:r>
              <a:rPr lang="en-US" sz="1000" spc="-10">
                <a:solidFill>
                  <a:srgbClr val="006EA4"/>
                </a:solidFill>
                <a:latin typeface="Arial" pitchFamily="2" panose="02020603050405020304"/>
              </a:rPr>
              <a:t>606 North Washington Street Alexandria, Virginia 22314-1914 </a:t>
            </a:r>
          </a:p>
          <a:p>
            <a:pPr marL="0" marR="0" indent="0" algn="l">
              <a:lnSpc>
                <a:spcPts val="1100"/>
              </a:lnSpc>
              <a:spcBef>
                <a:spcPts val="130"/>
              </a:spcBef>
              <a:spcAft>
                <a:spcPts val="0"/>
              </a:spcAft>
            </a:pPr>
            <a:r>
              <a:rPr lang="en-US" sz="1000" spc="0">
                <a:solidFill>
                  <a:srgbClr val="006EA4"/>
                </a:solidFill>
                <a:latin typeface="Arial" pitchFamily="2" panose="02020603050405020304"/>
              </a:rPr>
              <a:t>800-456-85410 </a:t>
            </a:r>
          </a:p>
        </p:txBody>
      </p:sp>
      <p:sp>
        <p:nvSpPr>
          <p:cNvPr id="7" name=""/>
          <p:cNvSpPr/>
          <p:nvPr>
            <p:ph type="body" idx="10"/>
          </p:nvPr>
        </p:nvSpPr>
        <p:spPr>
          <a:xfrm>
            <a:off x="877570" y="6383655"/>
            <a:ext cx="5956300" cy="493395"/>
          </a:xfrm>
          <a:prstGeom prst="rect">
            <a:avLst/>
          </a:prstGeom>
          <a:noFill/>
          <a:ln w="0" cmpd="sng">
            <a:noFill/>
            <a:prstDash val="solid"/>
          </a:ln>
        </p:spPr>
        <p:txBody>
          <a:bodyPr vert="horz" lIns="0" tIns="0" rIns="0" bIns="0" anchor="t"/>
          <a:lstStyle/>
          <a:p>
            <a:pPr marL="0" marR="0" indent="0" algn="just">
              <a:lnSpc>
                <a:spcPts val="1300"/>
              </a:lnSpc>
              <a:spcAft>
                <a:spcPts val="10"/>
              </a:spcAft>
            </a:pPr>
            <a:r>
              <a:rPr lang="en-US" sz="950" spc="0">
                <a:solidFill>
                  <a:srgbClr val="000000"/>
                </a:solidFill>
                <a:latin typeface="Arial" pitchFamily="2" panose="02020603050405020304"/>
              </a:rPr>
              <a:t>As the only organization solely dedicated to the general welfare of all federal workers and retirees, NARFE delivers valuable guidance, timely resources and powerful advocacy. For nearly a century, NARFE has been a trusted source of knowledge for the federal community, Capitol Hill, the executive branch and the media. </a:t>
            </a:r>
          </a:p>
        </p:txBody>
      </p:sp>
      <p:sp>
        <p:nvSpPr>
          <p:cNvPr id="8" name=""/>
          <p:cNvSpPr/>
          <p:nvPr>
            <p:ph type="body" idx="10"/>
          </p:nvPr>
        </p:nvSpPr>
        <p:spPr>
          <a:xfrm>
            <a:off x="877570" y="7044690"/>
            <a:ext cx="5962015" cy="822960"/>
          </a:xfrm>
          <a:prstGeom prst="rect">
            <a:avLst/>
          </a:prstGeom>
          <a:noFill/>
          <a:ln w="0" cmpd="sng">
            <a:noFill/>
            <a:prstDash val="solid"/>
          </a:ln>
        </p:spPr>
        <p:txBody>
          <a:bodyPr vert="horz" lIns="0" tIns="0" rIns="0" bIns="0" anchor="t"/>
          <a:lstStyle/>
          <a:p>
            <a:pPr marL="0" marR="0" indent="0" algn="just">
              <a:lnSpc>
                <a:spcPts val="1300"/>
              </a:lnSpc>
              <a:spcAft>
                <a:spcPts val="0"/>
              </a:spcAft>
            </a:pPr>
            <a:r>
              <a:rPr lang="en-US" sz="950" spc="10">
                <a:solidFill>
                  <a:srgbClr val="000000"/>
                </a:solidFill>
                <a:latin typeface="Arial" pitchFamily="2" panose="02020603050405020304"/>
              </a:rPr>
              <a:t>Since NARFE’s founding in 1921, the association’s mission has been to defend and advance the earned pay and benefits of America’s civil servants. Today, NARFE’s team of professional lobbyists continues to work tirelessly on behalf of the federal community. Supported by grassroots activists, NARFE is a leading voice in Washington and across the country. Federal benefits and retirement plans are unique, complex and subject to change. </a:t>
            </a:r>
          </a:p>
        </p:txBody>
      </p:sp>
      <p:sp>
        <p:nvSpPr>
          <p:cNvPr id="9" name=""/>
          <p:cNvSpPr/>
          <p:nvPr>
            <p:ph type="body" idx="10"/>
          </p:nvPr>
        </p:nvSpPr>
        <p:spPr>
          <a:xfrm>
            <a:off x="877570" y="8035290"/>
            <a:ext cx="5958840" cy="658495"/>
          </a:xfrm>
          <a:prstGeom prst="rect">
            <a:avLst/>
          </a:prstGeom>
          <a:noFill/>
          <a:ln w="0" cmpd="sng">
            <a:noFill/>
            <a:prstDash val="solid"/>
          </a:ln>
        </p:spPr>
        <p:txBody>
          <a:bodyPr vert="horz" lIns="0" tIns="0" rIns="0" bIns="0" anchor="t"/>
          <a:lstStyle/>
          <a:p>
            <a:pPr marL="0" marR="0" indent="0" algn="just">
              <a:lnSpc>
                <a:spcPts val="1300"/>
              </a:lnSpc>
              <a:spcAft>
                <a:spcPts val="0"/>
              </a:spcAft>
            </a:pPr>
            <a:r>
              <a:rPr lang="en-US" sz="950" spc="10">
                <a:solidFill>
                  <a:srgbClr val="000000"/>
                </a:solidFill>
                <a:latin typeface="Arial" pitchFamily="2" panose="02020603050405020304"/>
              </a:rPr>
              <a:t>NARFE provides both federal workers and retirees with the clear, reliable and accessible counsel they need to make critical decisions and gain confidence in a secure future. NARFE webinars, training conferences, magazine, online benefit resource library, and individual counseling services all offer in-depth expertise on key issues. </a:t>
            </a:r>
          </a:p>
        </p:txBody>
      </p:sp>
      <p:sp>
        <p:nvSpPr>
          <p:cNvPr id="10" name=""/>
          <p:cNvSpPr/>
          <p:nvPr>
            <p:ph type="body" idx="10"/>
          </p:nvPr>
        </p:nvSpPr>
        <p:spPr>
          <a:xfrm>
            <a:off x="6099175" y="8966200"/>
            <a:ext cx="746760" cy="167640"/>
          </a:xfrm>
          <a:prstGeom prst="rect">
            <a:avLst/>
          </a:prstGeom>
          <a:noFill/>
          <a:ln w="0" cmpd="sng">
            <a:noFill/>
            <a:prstDash val="solid"/>
          </a:ln>
        </p:spPr>
        <p:txBody>
          <a:bodyPr vert="horz" lIns="0" tIns="5715" rIns="0" bIns="0" anchor="t"/>
          <a:lstStyle/>
          <a:p>
            <a:pPr marL="0" marR="0" indent="0" algn="l">
              <a:lnSpc>
                <a:spcPts val="1200"/>
              </a:lnSpc>
              <a:spcAft>
                <a:spcPts val="0"/>
              </a:spcAft>
            </a:pPr>
            <a:r>
              <a:rPr lang="en-US" sz="1150" b="1" u="sng" spc="-85">
                <a:solidFill>
                  <a:srgbClr val="0000FF"/>
                </a:solidFill>
                <a:latin typeface="Arial" pitchFamily="2" panose="02020603050405020304"/>
              </a:rPr>
              <a:t>NARFE.org</a:t>
            </a:r>
            <a:r>
              <a:rPr lang="en-US" sz="100" b="1" spc="-85">
                <a:solidFill>
                  <a:srgbClr val="EF4036"/>
                </a:solidFill>
                <a:latin typeface="Arial" pitchFamily="2" panose="02020603050405020304"/>
              </a:rPr>
              <a:t> </a:t>
            </a:r>
          </a:p>
        </p:txBody>
      </p:sp>
    </p:spTree>
  </p:cSld>
  <p:clrMapOvr>
    <a:masterClrMapping/>
  </p:clrMapOvr>
</p:sld>
</file>

<file path=ppt/slides/slide24.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63550" y="8256905"/>
            <a:ext cx="4848860" cy="1306195"/>
          </a:xfrm>
          <a:prstGeom prst="rect">
            <a:avLst/>
          </a:prstGeom>
          <a:solidFill>
            <a:srgbClr val="502874"/>
          </a:solidFill>
          <a:ln w="0" cmpd="sng">
            <a:noFill/>
            <a:prstDash val="solid"/>
          </a:ln>
        </p:spPr>
        <p:txBody>
          <a:bodyPr vert="horz" lIns="0" tIns="0" rIns="0" bIns="0" anchor="t"/>
          <a:lstStyle/>
          <a:p>
            <a:pPr/>
            <a:r>
              <a:rPr lang="en-US"/>
              <a:t/>
            </a:r>
          </a:p>
        </p:txBody>
      </p:sp>
      <p:sp>
        <p:nvSpPr>
          <p:cNvPr id="3" name=""/>
          <p:cNvSpPr/>
          <p:nvPr>
            <p:ph type="body" idx="10"/>
          </p:nvPr>
        </p:nvSpPr>
        <p:spPr>
          <a:xfrm>
            <a:off x="5312410" y="8256905"/>
            <a:ext cx="2011680" cy="1301750"/>
          </a:xfrm>
          <a:prstGeom prst="rect">
            <a:avLst/>
          </a:prstGeom>
          <a:solidFill>
            <a:srgbClr val="DCDCE4"/>
          </a:solidFill>
          <a:ln w="0" cmpd="sng">
            <a:noFill/>
            <a:prstDash val="solid"/>
          </a:ln>
        </p:spPr>
        <p:txBody>
          <a:bodyPr vert="horz" lIns="0" tIns="0" rIns="0" bIns="0" anchor="t"/>
          <a:lstStyle/>
          <a:p>
            <a:pPr/>
            <a:r>
              <a:rPr lang="en-US"/>
              <a:t/>
            </a:r>
          </a:p>
        </p:txBody>
      </p:sp>
      <p:sp>
        <p:nvSpPr>
          <p:cNvPr id="4" name=""/>
          <p:cNvSpPr/>
          <p:nvPr>
            <p:ph type="body" idx="10"/>
          </p:nvPr>
        </p:nvSpPr>
        <p:spPr>
          <a:xfrm>
            <a:off x="7138670" y="9372600"/>
            <a:ext cx="185420" cy="186055"/>
          </a:xfrm>
          <a:prstGeom prst="rect">
            <a:avLst/>
          </a:prstGeom>
          <a:solidFill>
            <a:srgbClr val="FDBC40"/>
          </a:solidFill>
          <a:ln w="0" cmpd="sng">
            <a:noFill/>
            <a:prstDash val="solid"/>
          </a:ln>
        </p:spPr>
        <p:txBody>
          <a:bodyPr vert="horz" lIns="0" tIns="0" rIns="0" bIns="0" anchor="t"/>
          <a:lstStyle/>
          <a:p>
            <a:pPr/>
            <a:r>
              <a:rPr lang="en-US"/>
              <a:t/>
            </a:r>
          </a:p>
        </p:txBody>
      </p:sp>
      <p:pic>
        <p:nvPicPr>
          <p:cNvPr id="6" name=""/>
          <p:cNvPicPr/>
          <p:nvPr/>
        </p:nvPicPr>
        <p:blipFill>
          <a:blip r:embed="prId10"/>
          <a:stretch>
            <a:fillRect/>
          </a:stretch>
        </p:blipFill>
        <p:spPr>
          <a:xfrm>
            <a:off x="438785" y="389890"/>
            <a:ext cx="6885305" cy="5687695"/>
          </a:xfrm>
          <a:prstGeom prst="rect">
            <a:avLst/>
          </a:prstGeom>
        </p:spPr>
      </p:pic>
      <p:pic>
        <p:nvPicPr>
          <p:cNvPr id="10" name=""/>
          <p:cNvPicPr/>
          <p:nvPr/>
        </p:nvPicPr>
        <p:blipFill>
          <a:blip r:embed="prId11"/>
          <a:stretch>
            <a:fillRect/>
          </a:stretch>
        </p:blipFill>
        <p:spPr>
          <a:xfrm>
            <a:off x="5279390" y="6912610"/>
            <a:ext cx="249555" cy="219710"/>
          </a:xfrm>
          <a:prstGeom prst="rect">
            <a:avLst/>
          </a:prstGeom>
        </p:spPr>
      </p:pic>
      <p:pic>
        <p:nvPicPr>
          <p:cNvPr id="15" name=""/>
          <p:cNvPicPr/>
          <p:nvPr/>
        </p:nvPicPr>
        <p:blipFill>
          <a:blip r:embed="prId12"/>
          <a:stretch>
            <a:fillRect/>
          </a:stretch>
        </p:blipFill>
        <p:spPr>
          <a:xfrm>
            <a:off x="1039495" y="8842375"/>
            <a:ext cx="850265" cy="137160"/>
          </a:xfrm>
          <a:prstGeom prst="rect">
            <a:avLst/>
          </a:prstGeom>
        </p:spPr>
      </p:pic>
      <p:pic>
        <p:nvPicPr>
          <p:cNvPr id="17" name=""/>
          <p:cNvPicPr/>
          <p:nvPr/>
        </p:nvPicPr>
        <p:blipFill>
          <a:blip r:embed="prId13"/>
          <a:stretch>
            <a:fillRect/>
          </a:stretch>
        </p:blipFill>
        <p:spPr>
          <a:xfrm>
            <a:off x="5693410" y="8756650"/>
            <a:ext cx="1247140" cy="302260"/>
          </a:xfrm>
          <a:prstGeom prst="rect">
            <a:avLst/>
          </a:prstGeom>
        </p:spPr>
      </p:pic>
      <p:sp>
        <p:nvSpPr>
          <p:cNvPr id="7" name=""/>
          <p:cNvSpPr/>
          <p:nvPr>
            <p:ph type="body" idx="10"/>
          </p:nvPr>
        </p:nvSpPr>
        <p:spPr>
          <a:xfrm>
            <a:off x="1009015" y="5227955"/>
            <a:ext cx="5520055" cy="849630"/>
          </a:xfrm>
          <a:prstGeom prst="rect">
            <a:avLst/>
          </a:prstGeom>
          <a:noFill/>
          <a:ln w="0" cmpd="sng">
            <a:noFill/>
            <a:prstDash val="solid"/>
          </a:ln>
        </p:spPr>
        <p:txBody>
          <a:bodyPr vert="horz" lIns="0" tIns="0" rIns="0" bIns="0" anchor="t"/>
          <a:lstStyle/>
          <a:p>
            <a:pPr marL="0" marR="0" indent="0" algn="l">
              <a:lnSpc>
                <a:spcPts val="3300"/>
              </a:lnSpc>
              <a:spcAft>
                <a:spcPts val="0"/>
              </a:spcAft>
            </a:pPr>
            <a:r>
              <a:rPr lang="en-US" sz="2750" b="1" spc="-5">
                <a:solidFill>
                  <a:srgbClr val="502874"/>
                </a:solidFill>
                <a:latin typeface="Arial Narrow" pitchFamily="2" panose="02020603050405020304"/>
              </a:rPr>
              <a:t>Your golden years are your best years — we’ll make sure of it </a:t>
            </a:r>
          </a:p>
        </p:txBody>
      </p:sp>
      <p:graphicFrame>
        <p:nvGraphicFramePr>
          <p:cNvPr id="9" name=""/>
          <p:cNvGraphicFramePr>
            <a:graphicFrameLocks noGrp="1"/>
          </p:cNvGraphicFramePr>
          <p:nvPr/>
        </p:nvGraphicFramePr>
        <p:xfrm>
          <a:off x="438785" y="6452870"/>
          <a:ext cx="6896100" cy="1804035"/>
        </p:xfrm>
        <a:graphic>
          <a:graphicData uri="http://schemas.openxmlformats.org/drawingml/2006/table">
            <a:tbl>
              <a:tblGrid>
                <a:gridCol w="4840605"/>
                <a:gridCol w="2055495"/>
              </a:tblGrid>
              <a:tr h="679450">
                <a:tc rowSpan="2">
                  <a:txBody>
                    <a:bodyPr vert="horz" anchor="t"/>
                    <a:lstStyle/>
                    <a:p>
                      <a:pPr marL="594360" marR="388620" indent="0" algn="l">
                        <a:lnSpc>
                          <a:spcPts val="1500"/>
                        </a:lnSpc>
                        <a:spcBef>
                          <a:spcPts val="0"/>
                        </a:spcBef>
                        <a:spcAft>
                          <a:spcPts val="95"/>
                        </a:spcAft>
                      </a:pPr>
                      <a:r>
                        <a:rPr lang="en-US" sz="1100" spc="-30">
                          <a:solidFill>
                            <a:srgbClr val="000000"/>
                          </a:solidFill>
                          <a:latin typeface="Verdana" pitchFamily="2" panose="02020603050405020304"/>
                        </a:rPr>
                        <a:t>Retirement should be filled with joy, not uncertainty. That’s why GEHA offers federal employees, like you, a variety of plans that work with Medicare Parts A and B to ensure maximized protection, from in- and out-of-network provider coverage to non-preferred prescription drug support. Your next chapter is an exciting one — and we’ll be with you every step of the way. </a:t>
                      </a:r>
                    </a:p>
                  </a:txBody>
                  <a:tcPr anchor="t" marL="0" marR="0" marT="0" marB="0">
                    <a:lnL w="0" cmpd="sng">
                      <a:noFill/>
                      <a:prstDash val="solid"/>
                    </a:lnL>
                    <a:lnR w="0" cmpd="sng">
                      <a:noFill/>
                      <a:prstDash val="solid"/>
                    </a:lnR>
                    <a:lnT w="0" cmpd="sng">
                      <a:noFill/>
                      <a:prstDash val="solid"/>
                    </a:lnT>
                    <a:lnB w="0" cmpd="sng">
                      <a:noFill/>
                      <a:prstDash val="solid"/>
                    </a:lnB>
                  </a:tcPr>
                </a:tc>
                <a:tc>
                  <a:txBody>
                    <a:bodyPr vert="horz" anchor="t"/>
                    <a:lstStyle/>
                    <a:p>
                      <a:pPr/>
                      <a:r>
                        <a:rPr lang="en-US"/>
                        <a:t/>
                      </a:r>
                    </a:p>
                  </a:txBody>
                  <a:tcPr anchor="t" marL="0" marR="0" marT="0" marB="0">
                    <a:lnL w="0" cmpd="sng">
                      <a:noFill/>
                      <a:prstDash val="solid"/>
                    </a:lnL>
                    <a:lnR w="0" cmpd="sng">
                      <a:noFill/>
                      <a:prstDash val="solid"/>
                    </a:lnR>
                    <a:lnT w="0" cmpd="sng">
                      <a:noFill/>
                      <a:prstDash val="solid"/>
                    </a:lnT>
                    <a:lnB w="0" cmpd="sng">
                      <a:noFill/>
                      <a:prstDash val="solid"/>
                    </a:lnB>
                  </a:tcPr>
                </a:tc>
              </a:tr>
              <a:tr h="690245">
                <a:tc>
                  <a:txBody>
                    <a:bodyPr vert="horz" anchor="t"/>
                    <a:lstStyle/>
                    <a:p>
                      <a:pPr/>
                      <a:r>
                        <a:rPr lang="en-US"/>
                        <a:t/>
                      </a:r>
                    </a:p>
                  </a:txBody>
                  <a:tcPr anchor="t" marL="0" marR="0" marT="0" marB="0">
                    <a:lnL w="0" cmpd="sng">
                      <a:noFill/>
                      <a:prstDash val="solid"/>
                    </a:lnL>
                    <a:lnR w="0" cmpd="sng">
                      <a:noFill/>
                      <a:prstDash val="solid"/>
                    </a:lnR>
                    <a:lnT w="0" cmpd="sng">
                      <a:noFill/>
                      <a:prstDash val="solid"/>
                    </a:lnT>
                    <a:lnB w="0" cmpd="sng">
                      <a:noFill/>
                      <a:prstDash val="solid"/>
                    </a:lnB>
                  </a:tcPr>
                </a:tc>
                <a:tc>
                  <a:txBody>
                    <a:bodyPr vert="horz" anchor="t"/>
                    <a:lstStyle/>
                    <a:p>
                      <a:pPr marL="0" marR="0" indent="0" algn="l">
                        <a:lnSpc>
                          <a:spcPts val="1600"/>
                        </a:lnSpc>
                        <a:spcBef>
                          <a:spcPts val="425"/>
                        </a:spcBef>
                        <a:spcAft>
                          <a:spcPts val="160"/>
                        </a:spcAft>
                      </a:pPr>
                      <a:r>
                        <a:rPr lang="en-US" sz="1150" b="1" spc="0">
                          <a:solidFill>
                            <a:srgbClr val="000000"/>
                          </a:solidFill>
                          <a:latin typeface="Arial" pitchFamily="2" panose="02020603050405020304"/>
                        </a:rPr>
                        <a:t>Explore which plan </a:t>
                      </a:r>
                      <a:br/>
                      <a:r>
                        <a:rPr lang="en-US" sz="1150" b="1" spc="0">
                          <a:solidFill>
                            <a:srgbClr val="000000"/>
                          </a:solidFill>
                          <a:latin typeface="Arial" pitchFamily="2" panose="02020603050405020304"/>
                        </a:rPr>
                        <a:t>works best for you at </a:t>
                      </a:r>
                      <a:br/>
                      <a:r>
                        <a:rPr lang="en-US" sz="1200" b="1" u="sng" spc="0">
                          <a:solidFill>
                            <a:srgbClr val="0000FF"/>
                          </a:solidFill>
                          <a:latin typeface="Arial" pitchFamily="2" panose="02020603050405020304"/>
                        </a:rPr>
                        <a:t>g</a:t>
                      </a:r>
                      <a:r>
                        <a:rPr lang="en-US" sz="1200" b="1" u="sng" spc="0">
                          <a:solidFill>
                            <a:srgbClr val="0000FF"/>
                          </a:solidFill>
                          <a:latin typeface="Arial" pitchFamily="2" panose="02020603050405020304"/>
                        </a:rPr>
                        <a:t>eha.com/Medicare</a:t>
                      </a:r>
                      <a:r>
                        <a:rPr lang="en-US" sz="100" b="1" spc="0">
                          <a:solidFill>
                            <a:srgbClr val="84288F"/>
                          </a:solidFill>
                          <a:latin typeface="Arial" pitchFamily="2" panose="02020603050405020304"/>
                        </a:rPr>
                        <a:t> </a:t>
                      </a:r>
                    </a:p>
                  </a:txBody>
                  <a:tcPr anchor="t" marL="0" marR="0" marT="0" marB="0">
                    <a:lnL w="0" cmpd="sng">
                      <a:noFill/>
                      <a:prstDash val="solid"/>
                    </a:lnL>
                    <a:lnR w="0" cmpd="sng">
                      <a:noFill/>
                      <a:prstDash val="solid"/>
                    </a:lnR>
                    <a:lnT w="0" cmpd="sng">
                      <a:noFill/>
                      <a:prstDash val="solid"/>
                    </a:lnT>
                    <a:lnB w="0" cmpd="sng">
                      <a:noFill/>
                      <a:prstDash val="solid"/>
                    </a:lnB>
                  </a:tcPr>
                </a:tc>
              </a:tr>
            </a:tbl>
          </a:graphicData>
        </a:graphic>
      </p:graphicFrame>
      <p:sp>
        <p:nvSpPr>
          <p:cNvPr id="11" name=""/>
          <p:cNvSpPr/>
          <p:nvPr>
            <p:ph type="body" idx="10"/>
          </p:nvPr>
        </p:nvSpPr>
        <p:spPr>
          <a:xfrm>
            <a:off x="463550" y="8256905"/>
            <a:ext cx="4848860" cy="445135"/>
          </a:xfrm>
          <a:prstGeom prst="rect">
            <a:avLst/>
          </a:prstGeom>
          <a:noFill/>
          <a:ln w="0" cmpd="sng">
            <a:noFill/>
            <a:prstDash val="solid"/>
          </a:ln>
        </p:spPr>
        <p:txBody>
          <a:bodyPr vert="horz" lIns="0" tIns="320040" rIns="0" bIns="0" anchor="t"/>
          <a:lstStyle/>
          <a:p>
            <a:pPr marL="548640" marR="0" indent="0" algn="l">
              <a:lnSpc>
                <a:spcPts val="1000"/>
              </a:lnSpc>
              <a:spcAft>
                <a:spcPts val="0"/>
              </a:spcAft>
            </a:pPr>
            <a:r>
              <a:rPr lang="en-US" sz="900" b="1" spc="30">
                <a:solidFill>
                  <a:srgbClr val="FFFFFF"/>
                </a:solidFill>
                <a:latin typeface="Arial Narrow" pitchFamily="2" panose="02020603050405020304"/>
              </a:rPr>
              <a:t>MEDICAL BENEFITS </a:t>
            </a:r>
            <a:r>
              <a:rPr lang="en-US" sz="800" spc="30">
                <a:solidFill>
                  <a:srgbClr val="FFFFFF"/>
                </a:solidFill>
                <a:latin typeface="Verdana" pitchFamily="2" panose="02020603050405020304"/>
              </a:rPr>
              <a:t>for Federal Employees </a:t>
            </a:r>
          </a:p>
        </p:txBody>
      </p:sp>
      <p:sp>
        <p:nvSpPr>
          <p:cNvPr id="12" name=""/>
          <p:cNvSpPr/>
          <p:nvPr>
            <p:ph type="body" idx="10"/>
          </p:nvPr>
        </p:nvSpPr>
        <p:spPr>
          <a:xfrm>
            <a:off x="1947545" y="8702040"/>
            <a:ext cx="3364865" cy="420370"/>
          </a:xfrm>
          <a:prstGeom prst="rect">
            <a:avLst/>
          </a:prstGeom>
          <a:noFill/>
          <a:ln w="0" cmpd="sng">
            <a:noFill/>
            <a:prstDash val="solid"/>
          </a:ln>
        </p:spPr>
        <p:txBody>
          <a:bodyPr vert="horz" lIns="0" tIns="165100" rIns="0" bIns="0" anchor="t"/>
          <a:lstStyle/>
          <a:p>
            <a:pPr marL="0" marR="0" indent="0" algn="l">
              <a:lnSpc>
                <a:spcPts val="700"/>
              </a:lnSpc>
              <a:spcAft>
                <a:spcPts val="0"/>
              </a:spcAft>
              <a:tabLst>
                <a:tab algn="l" pos="-752475"/>
              </a:tabLst>
            </a:pPr>
            <a:r>
              <a:rPr lang="en-US" sz="700" b="1" spc="35">
                <a:solidFill>
                  <a:srgbClr val="FFFFFF"/>
                </a:solidFill>
                <a:latin typeface="Arial" pitchFamily="2" panose="02020603050405020304"/>
              </a:rPr>
              <a:t>/gehahealth  </a:t>
            </a:r>
            <a:r>
              <a:rPr lang="en-US" sz="700" b="1" spc="35">
                <a:solidFill>
                  <a:srgbClr val="FFFFFF"/>
                </a:solidFill>
                <a:latin typeface="Arial" pitchFamily="2" panose="02020603050405020304"/>
              </a:rPr>
              <a:t>/company/gehahealth </a:t>
            </a:r>
          </a:p>
        </p:txBody>
      </p:sp>
      <p:sp>
        <p:nvSpPr>
          <p:cNvPr id="13" name=""/>
          <p:cNvSpPr/>
          <p:nvPr>
            <p:ph type="body" idx="10"/>
          </p:nvPr>
        </p:nvSpPr>
        <p:spPr>
          <a:xfrm>
            <a:off x="463550" y="9122410"/>
            <a:ext cx="4848860" cy="440690"/>
          </a:xfrm>
          <a:prstGeom prst="rect">
            <a:avLst/>
          </a:prstGeom>
          <a:noFill/>
          <a:ln w="0" cmpd="sng">
            <a:noFill/>
            <a:prstDash val="solid"/>
          </a:ln>
        </p:spPr>
        <p:txBody>
          <a:bodyPr vert="horz" lIns="0" tIns="3175" rIns="0" bIns="0" anchor="t"/>
          <a:lstStyle/>
          <a:p>
            <a:pPr marL="548640" marR="0" indent="0" algn="l">
              <a:lnSpc>
                <a:spcPts val="800"/>
              </a:lnSpc>
              <a:spcAft>
                <a:spcPts val="2690"/>
              </a:spcAft>
            </a:pPr>
            <a:r>
              <a:rPr lang="en-US" sz="700" spc="-15">
                <a:solidFill>
                  <a:srgbClr val="FFFFFF"/>
                </a:solidFill>
                <a:latin typeface="Verdana" pitchFamily="2" panose="02020603050405020304"/>
              </a:rPr>
              <a:t>©2022 Government Employees Health Association, Inc. All rights reserved. </a:t>
            </a:r>
          </a:p>
        </p:txBody>
      </p:sp>
    </p:spTree>
  </p:cSld>
  <p:clrMapOvr>
    <a:masterClrMapping/>
  </p:clrMapOvr>
</p:sld>
</file>

<file path=ppt/slides/slide3.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57200"/>
            <a:ext cx="6413500" cy="414020"/>
          </a:xfrm>
          <a:prstGeom prst="rect">
            <a:avLst/>
          </a:prstGeom>
          <a:noFill/>
          <a:ln w="0" cmpd="sng">
            <a:noFill/>
            <a:prstDash val="solid"/>
          </a:ln>
        </p:spPr>
        <p:txBody>
          <a:bodyPr vert="horz" lIns="0" tIns="7620" rIns="0" bIns="0" anchor="t">
            <a:normAutofit fontScale="90000"/>
          </a:bodyPr>
          <a:lstStyle/>
          <a:p>
            <a:pPr marL="0" marR="0" indent="0" algn="ctr">
              <a:lnSpc>
                <a:spcPts val="2500"/>
              </a:lnSpc>
              <a:spcAft>
                <a:spcPts val="715"/>
              </a:spcAft>
            </a:pPr>
            <a:r>
              <a:rPr lang="en-US" sz="2150" spc="110">
                <a:solidFill>
                  <a:srgbClr val="000000"/>
                </a:solidFill>
                <a:latin typeface="Times New Roman" pitchFamily="1" panose="02020603050405020304"/>
              </a:rPr>
              <a:t>PERSONAL INFORMATION </a:t>
            </a:r>
          </a:p>
        </p:txBody>
      </p:sp>
      <p:sp>
        <p:nvSpPr>
          <p:cNvPr id="4" name=""/>
          <p:cNvSpPr/>
          <p:nvPr>
            <p:ph type="body" idx="10"/>
          </p:nvPr>
        </p:nvSpPr>
        <p:spPr>
          <a:xfrm>
            <a:off x="652145" y="871220"/>
            <a:ext cx="6413500" cy="751205"/>
          </a:xfrm>
          <a:prstGeom prst="rect">
            <a:avLst/>
          </a:prstGeom>
          <a:noFill/>
          <a:ln w="0" cmpd="sng">
            <a:noFill/>
            <a:prstDash val="solid"/>
          </a:ln>
        </p:spPr>
        <p:txBody>
          <a:bodyPr vert="horz" lIns="0" tIns="6350" rIns="0" bIns="0" anchor="t"/>
          <a:lstStyle/>
          <a:p>
            <a:pPr marL="0" marR="0" indent="0" algn="l">
              <a:lnSpc>
                <a:spcPts val="1100"/>
              </a:lnSpc>
              <a:spcAft>
                <a:spcPts val="0"/>
              </a:spcAft>
              <a:tabLst>
                <a:tab algn="r" pos="640080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960120" marR="0" indent="0" algn="l">
              <a:lnSpc>
                <a:spcPts val="1100"/>
              </a:lnSpc>
              <a:spcBef>
                <a:spcPts val="150"/>
              </a:spcBef>
              <a:spcAft>
                <a:spcPts val="0"/>
              </a:spcAft>
              <a:tabLst>
                <a:tab algn="l" pos="2788920"/>
                <a:tab algn="l" pos="5074920"/>
              </a:tabLst>
            </a:pPr>
            <a:r>
              <a:rPr lang="en-US" sz="1050" spc="0">
                <a:solidFill>
                  <a:srgbClr val="000000"/>
                </a:solidFill>
                <a:latin typeface="Georgia" pitchFamily="1" panose="02020603050405020304"/>
              </a:rPr>
              <a:t>First </a:t>
            </a:r>
            <a:r>
              <a:rPr lang="en-US" sz="1050" spc="0">
                <a:solidFill>
                  <a:srgbClr val="000000"/>
                </a:solidFill>
                <a:latin typeface="Georgia" pitchFamily="1" panose="02020603050405020304"/>
              </a:rPr>
              <a:t>Middle </a:t>
            </a:r>
            <a:r>
              <a:rPr lang="en-US" sz="1050" spc="0">
                <a:solidFill>
                  <a:srgbClr val="000000"/>
                </a:solidFill>
                <a:latin typeface="Georgia" pitchFamily="1" panose="02020603050405020304"/>
              </a:rPr>
              <a:t>Last </a:t>
            </a:r>
          </a:p>
          <a:p>
            <a:pPr marL="0" marR="0" indent="0" algn="l">
              <a:lnSpc>
                <a:spcPts val="1100"/>
              </a:lnSpc>
              <a:spcBef>
                <a:spcPts val="655"/>
              </a:spcBef>
              <a:spcAft>
                <a:spcPts val="159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p:txBody>
      </p:sp>
      <p:sp>
        <p:nvSpPr>
          <p:cNvPr id="5" name=""/>
          <p:cNvSpPr/>
          <p:nvPr>
            <p:ph type="body" idx="10"/>
          </p:nvPr>
        </p:nvSpPr>
        <p:spPr>
          <a:xfrm>
            <a:off x="652145" y="1622425"/>
            <a:ext cx="6413500" cy="5791200"/>
          </a:xfrm>
          <a:prstGeom prst="rect">
            <a:avLst/>
          </a:prstGeom>
          <a:noFill/>
          <a:ln w="0" cmpd="sng">
            <a:noFill/>
            <a:prstDash val="solid"/>
          </a:ln>
        </p:spPr>
        <p:txBody>
          <a:bodyPr vert="horz" lIns="0" tIns="105410" rIns="0" bIns="0" anchor="t"/>
          <a:lstStyle/>
          <a:p>
            <a:pPr marL="0" marR="0" indent="0" algn="l">
              <a:lnSpc>
                <a:spcPts val="1100"/>
              </a:lnSpc>
              <a:spcAft>
                <a:spcPts val="0"/>
              </a:spcAft>
              <a:tabLst>
                <a:tab algn="r" pos="6400800"/>
              </a:tabLst>
            </a:pPr>
            <a:r>
              <a:rPr lang="en-US" sz="1050" spc="0">
                <a:solidFill>
                  <a:srgbClr val="000000"/>
                </a:solidFill>
                <a:latin typeface="Georgia" pitchFamily="1" panose="02020603050405020304"/>
              </a:rPr>
              <a:t>Date of Birth: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Place of Birth:  </a:t>
            </a:r>
            <a:r>
              <a:rPr lang="en-US" sz="100" spc="0">
                <a:solidFill>
                  <a:srgbClr val="000000"/>
                </a:solidFill>
                <a:latin typeface="Georgia" pitchFamily="1" panose="02020603050405020304"/>
              </a:rPr>
              <a:t> </a:t>
            </a:r>
          </a:p>
          <a:p>
            <a:pPr marL="0" marR="0" indent="0" algn="l">
              <a:lnSpc>
                <a:spcPts val="1100"/>
              </a:lnSpc>
              <a:spcBef>
                <a:spcPts val="655"/>
              </a:spcBef>
              <a:spcAft>
                <a:spcPts val="0"/>
              </a:spcAft>
              <a:tabLst>
                <a:tab algn="r" pos="6400800"/>
              </a:tabLst>
            </a:pPr>
            <a:r>
              <a:rPr lang="en-US" sz="1050" spc="0">
                <a:solidFill>
                  <a:srgbClr val="000000"/>
                </a:solidFill>
                <a:latin typeface="Georgia" pitchFamily="1" panose="02020603050405020304"/>
              </a:rPr>
              <a:t>Location of Birth Certificate:  </a:t>
            </a:r>
            <a:r>
              <a:rPr lang="en-US" sz="100" spc="0">
                <a:solidFill>
                  <a:srgbClr val="000000"/>
                </a:solidFill>
                <a:latin typeface="Georgia" pitchFamily="1" panose="02020603050405020304"/>
              </a:rPr>
              <a:t> </a:t>
            </a:r>
          </a:p>
          <a:p>
            <a:pPr marL="0" marR="0" indent="0" algn="l">
              <a:lnSpc>
                <a:spcPts val="1200"/>
              </a:lnSpc>
              <a:spcBef>
                <a:spcPts val="655"/>
              </a:spcBef>
              <a:spcAft>
                <a:spcPts val="0"/>
              </a:spcAft>
              <a:tabLst>
                <a:tab algn="r" pos="6400800"/>
              </a:tabLst>
            </a:pPr>
            <a:r>
              <a:rPr lang="en-US" sz="1050" spc="0">
                <a:solidFill>
                  <a:srgbClr val="000000"/>
                </a:solidFill>
                <a:latin typeface="Georgia" pitchFamily="1" panose="02020603050405020304"/>
              </a:rPr>
              <a:t>If married, date and place of present marriage: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Spouse: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Spouse’s Social Security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If divorced or separated, name of former spouse: </a:t>
            </a:r>
            <a:r>
              <a:rPr lang="en-US" sz="100" spc="0">
                <a:solidFill>
                  <a:srgbClr val="000000"/>
                </a:solidFill>
                <a:latin typeface="Georgia" pitchFamily="1" panose="02020603050405020304"/>
              </a:rPr>
              <a:t> </a:t>
            </a:r>
          </a:p>
          <a:p>
            <a:pPr marL="0" marR="0" indent="0" algn="l">
              <a:lnSpc>
                <a:spcPts val="11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divorce or separation papers: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30">
                <a:solidFill>
                  <a:srgbClr val="000000"/>
                </a:solidFill>
                <a:latin typeface="Georgia" pitchFamily="1" panose="02020603050405020304"/>
              </a:rPr>
              <a:t>U.S. Citizen: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Yes </a:t>
            </a:r>
            <a:r>
              <a:rPr lang="en-US" sz="1400" spc="30">
                <a:solidFill>
                  <a:srgbClr val="000000"/>
                </a:solidFill>
                <a:latin typeface="Bookman Old Style" pitchFamily="1" panose="02020603050405020304"/>
              </a:rPr>
              <a:t>0 </a:t>
            </a:r>
            <a:r>
              <a:rPr lang="en-US" sz="1100" spc="30">
                <a:solidFill>
                  <a:srgbClr val="000000"/>
                </a:solidFill>
                <a:latin typeface="Georgia" pitchFamily="1" panose="02020603050405020304"/>
              </a:rPr>
              <a:t>No </a:t>
            </a:r>
          </a:p>
          <a:p>
            <a:pPr marL="0" marR="0" indent="0" algn="l">
              <a:lnSpc>
                <a:spcPts val="1400"/>
              </a:lnSpc>
              <a:spcBef>
                <a:spcPts val="365"/>
              </a:spcBef>
              <a:spcAft>
                <a:spcPts val="0"/>
              </a:spcAft>
            </a:pPr>
            <a:r>
              <a:rPr lang="en-US" sz="1050" spc="25">
                <a:solidFill>
                  <a:srgbClr val="000000"/>
                </a:solidFill>
                <a:latin typeface="Georgia" pitchFamily="1" panose="02020603050405020304"/>
              </a:rPr>
              <a:t>Do you have a will?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Yes </a:t>
            </a:r>
            <a:r>
              <a:rPr lang="en-US" sz="1400" spc="25">
                <a:solidFill>
                  <a:srgbClr val="000000"/>
                </a:solidFill>
                <a:latin typeface="Bookman Old Style" pitchFamily="1" panose="02020603050405020304"/>
              </a:rPr>
              <a:t>0 </a:t>
            </a:r>
            <a:r>
              <a:rPr lang="en-US" sz="1100" spc="25">
                <a:solidFill>
                  <a:srgbClr val="000000"/>
                </a:solidFill>
                <a:latin typeface="Georgia" pitchFamily="1" panose="02020603050405020304"/>
              </a:rPr>
              <a:t>No </a:t>
            </a:r>
          </a:p>
          <a:p>
            <a:pPr marL="0" marR="0" indent="0" algn="l">
              <a:lnSpc>
                <a:spcPts val="1200"/>
              </a:lnSpc>
              <a:spcBef>
                <a:spcPts val="490"/>
              </a:spcBef>
              <a:spcAft>
                <a:spcPts val="0"/>
              </a:spcAft>
            </a:pPr>
            <a:r>
              <a:rPr lang="en-US" sz="1050" spc="0">
                <a:solidFill>
                  <a:srgbClr val="000000"/>
                </a:solidFill>
                <a:latin typeface="Georgia" pitchFamily="1" panose="02020603050405020304"/>
              </a:rPr>
              <a:t>If yes, where is the original copy located? </a:t>
            </a:r>
          </a:p>
          <a:p>
            <a:pPr marL="0" marR="0" indent="0" algn="l">
              <a:lnSpc>
                <a:spcPts val="1400"/>
              </a:lnSpc>
              <a:spcBef>
                <a:spcPts val="1720"/>
              </a:spcBef>
              <a:spcAft>
                <a:spcPts val="0"/>
              </a:spcAft>
            </a:pPr>
            <a:r>
              <a:rPr lang="en-US" sz="1100" spc="15">
                <a:solidFill>
                  <a:srgbClr val="000000"/>
                </a:solidFill>
                <a:latin typeface="Georgia" pitchFamily="1" panose="02020603050405020304"/>
              </a:rPr>
              <a:t>Do you have a living trust or similar document?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0"/>
              </a:spcAft>
              <a:tabLst>
                <a:tab algn="l" pos="388620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15">
                <a:solidFill>
                  <a:srgbClr val="000000"/>
                </a:solidFill>
                <a:latin typeface="Georgia" pitchFamily="1" panose="02020603050405020304"/>
              </a:rPr>
              <a:t>Do you have a durable power of attorney?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0"/>
              </a:spcAft>
              <a:tabLst>
                <a:tab algn="l" pos="352044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10">
                <a:solidFill>
                  <a:srgbClr val="000000"/>
                </a:solidFill>
                <a:latin typeface="Georgia" pitchFamily="1" panose="02020603050405020304"/>
              </a:rPr>
              <a:t>Do you have a durable power of attorney for health care?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Yes </a:t>
            </a:r>
            <a:r>
              <a:rPr lang="en-US" sz="1400" spc="10">
                <a:solidFill>
                  <a:srgbClr val="000000"/>
                </a:solidFill>
                <a:latin typeface="Bookman Old Style" pitchFamily="1" panose="02020603050405020304"/>
              </a:rPr>
              <a:t>0 </a:t>
            </a:r>
            <a:r>
              <a:rPr lang="en-US" sz="1100" spc="10">
                <a:solidFill>
                  <a:srgbClr val="000000"/>
                </a:solidFill>
                <a:latin typeface="Georgia" pitchFamily="1" panose="02020603050405020304"/>
              </a:rPr>
              <a:t>No </a:t>
            </a:r>
          </a:p>
          <a:p>
            <a:pPr marL="0" marR="0" indent="0" algn="l">
              <a:lnSpc>
                <a:spcPts val="1200"/>
              </a:lnSpc>
              <a:spcBef>
                <a:spcPts val="490"/>
              </a:spcBef>
              <a:spcAft>
                <a:spcPts val="0"/>
              </a:spcAft>
              <a:tabLst>
                <a:tab algn="l" pos="4434840"/>
              </a:tabLst>
            </a:pPr>
            <a:r>
              <a:rPr lang="en-US" sz="1050" spc="0">
                <a:solidFill>
                  <a:srgbClr val="000000"/>
                </a:solidFill>
                <a:latin typeface="Georgia" pitchFamily="1" panose="02020603050405020304"/>
              </a:rPr>
              <a:t>If yes, where is the original copy located?  </a:t>
            </a:r>
            <a:r>
              <a:rPr lang="en-US" sz="100" spc="0">
                <a:solidFill>
                  <a:srgbClr val="000000"/>
                </a:solidFill>
                <a:latin typeface="Georgia" pitchFamily="1" panose="02020603050405020304"/>
              </a:rPr>
              <a:t> </a:t>
            </a:r>
          </a:p>
          <a:p>
            <a:pPr marL="0" marR="0" indent="0" algn="l">
              <a:lnSpc>
                <a:spcPts val="1400"/>
              </a:lnSpc>
              <a:spcBef>
                <a:spcPts val="1720"/>
              </a:spcBef>
              <a:spcAft>
                <a:spcPts val="0"/>
              </a:spcAft>
            </a:pPr>
            <a:r>
              <a:rPr lang="en-US" sz="1100" spc="20">
                <a:solidFill>
                  <a:srgbClr val="000000"/>
                </a:solidFill>
                <a:latin typeface="Georgia" pitchFamily="1" panose="02020603050405020304"/>
              </a:rPr>
              <a:t>Are you a registered organ donor?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Yes </a:t>
            </a:r>
            <a:r>
              <a:rPr lang="en-US" sz="1400" spc="20">
                <a:solidFill>
                  <a:srgbClr val="000000"/>
                </a:solidFill>
                <a:latin typeface="Bookman Old Style" pitchFamily="1" panose="02020603050405020304"/>
              </a:rPr>
              <a:t>0 </a:t>
            </a:r>
            <a:r>
              <a:rPr lang="en-US" sz="1100" spc="20">
                <a:solidFill>
                  <a:srgbClr val="000000"/>
                </a:solidFill>
                <a:latin typeface="Georgia" pitchFamily="1" panose="02020603050405020304"/>
              </a:rPr>
              <a:t>No </a:t>
            </a:r>
          </a:p>
          <a:p>
            <a:pPr marL="0" marR="0" indent="0" algn="l">
              <a:lnSpc>
                <a:spcPts val="1200"/>
              </a:lnSpc>
              <a:spcBef>
                <a:spcPts val="490"/>
              </a:spcBef>
              <a:spcAft>
                <a:spcPts val="1560"/>
              </a:spcAft>
              <a:tabLst>
                <a:tab algn="l" pos="3017520"/>
              </a:tabLst>
            </a:pPr>
            <a:r>
              <a:rPr lang="en-US" sz="1050" spc="0">
                <a:solidFill>
                  <a:srgbClr val="000000"/>
                </a:solidFill>
                <a:latin typeface="Georgia" pitchFamily="1" panose="02020603050405020304"/>
              </a:rPr>
              <a:t>If yes, where is the donor card located?  </a:t>
            </a:r>
            <a:r>
              <a:rPr lang="en-US" sz="100" spc="0">
                <a:solidFill>
                  <a:srgbClr val="000000"/>
                </a:solidFill>
                <a:latin typeface="Georgia" pitchFamily="1" panose="02020603050405020304"/>
              </a:rPr>
              <a:t> </a:t>
            </a:r>
          </a:p>
        </p:txBody>
      </p:sp>
      <p:sp>
        <p:nvSpPr>
          <p:cNvPr id="6" name=""/>
          <p:cNvSpPr/>
          <p:nvPr>
            <p:ph type="body" idx="10"/>
          </p:nvPr>
        </p:nvSpPr>
        <p:spPr>
          <a:xfrm>
            <a:off x="652145" y="7413625"/>
            <a:ext cx="6413500" cy="838200"/>
          </a:xfrm>
          <a:prstGeom prst="rect">
            <a:avLst/>
          </a:prstGeom>
          <a:noFill/>
          <a:ln w="0" cmpd="sng">
            <a:noFill/>
            <a:prstDash val="solid"/>
          </a:ln>
        </p:spPr>
        <p:txBody>
          <a:bodyPr vert="horz" lIns="0" tIns="241935" rIns="0" bIns="0" anchor="t"/>
          <a:lstStyle/>
          <a:p>
            <a:pPr marL="0" marR="0" indent="0" algn="l">
              <a:lnSpc>
                <a:spcPts val="1400"/>
              </a:lnSpc>
              <a:spcAft>
                <a:spcPts val="0"/>
              </a:spcAft>
            </a:pPr>
            <a:r>
              <a:rPr lang="en-US" sz="1100" spc="15">
                <a:solidFill>
                  <a:srgbClr val="000000"/>
                </a:solidFill>
                <a:latin typeface="Georgia" pitchFamily="1" panose="02020603050405020304"/>
              </a:rPr>
              <a:t>Do you have a safe deposit box?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Yes </a:t>
            </a:r>
            <a:r>
              <a:rPr lang="en-US" sz="1400" spc="15">
                <a:solidFill>
                  <a:srgbClr val="000000"/>
                </a:solidFill>
                <a:latin typeface="Bookman Old Style" pitchFamily="1" panose="02020603050405020304"/>
              </a:rPr>
              <a:t>0 </a:t>
            </a:r>
            <a:r>
              <a:rPr lang="en-US" sz="1100" spc="15">
                <a:solidFill>
                  <a:srgbClr val="000000"/>
                </a:solidFill>
                <a:latin typeface="Georgia" pitchFamily="1" panose="02020603050405020304"/>
              </a:rPr>
              <a:t>No </a:t>
            </a:r>
          </a:p>
          <a:p>
            <a:pPr marL="0" marR="0" indent="0" algn="l">
              <a:lnSpc>
                <a:spcPts val="1200"/>
              </a:lnSpc>
              <a:spcBef>
                <a:spcPts val="490"/>
              </a:spcBef>
              <a:spcAft>
                <a:spcPts val="1580"/>
              </a:spcAft>
            </a:pPr>
            <a:r>
              <a:rPr lang="en-US" sz="1050" spc="0">
                <a:solidFill>
                  <a:srgbClr val="000000"/>
                </a:solidFill>
                <a:latin typeface="Georgia" pitchFamily="1" panose="02020603050405020304"/>
              </a:rPr>
              <a:t>If yes, provide the location, number of the safe deposit box and contents (or add a sheet): </a:t>
            </a:r>
          </a:p>
        </p:txBody>
      </p:sp>
      <p:sp>
        <p:nvSpPr>
          <p:cNvPr id="7" name=""/>
          <p:cNvSpPr/>
          <p:nvPr>
            <p:ph type="body" idx="10"/>
          </p:nvPr>
        </p:nvSpPr>
        <p:spPr>
          <a:xfrm>
            <a:off x="652145" y="8251825"/>
            <a:ext cx="6413500" cy="646430"/>
          </a:xfrm>
          <a:prstGeom prst="rect">
            <a:avLst/>
          </a:prstGeom>
          <a:noFill/>
          <a:ln w="0" cmpd="sng">
            <a:noFill/>
            <a:prstDash val="solid"/>
          </a:ln>
        </p:spPr>
        <p:txBody>
          <a:bodyPr vert="horz" lIns="0" tIns="290830" rIns="0" bIns="0" anchor="t"/>
          <a:lstStyle/>
          <a:p>
            <a:pPr marL="0" marR="0" indent="0" algn="l">
              <a:lnSpc>
                <a:spcPts val="1200"/>
              </a:lnSpc>
              <a:spcAft>
                <a:spcPts val="1605"/>
              </a:spcAft>
            </a:pPr>
            <a:r>
              <a:rPr lang="en-US" sz="1100" spc="-10">
                <a:solidFill>
                  <a:srgbClr val="000000"/>
                </a:solidFill>
                <a:latin typeface="Georgia" pitchFamily="1" panose="02020603050405020304"/>
              </a:rPr>
              <a:t>Provide the location of the safe deposit box key and name of individual who is authorized to have access: </a:t>
            </a:r>
          </a:p>
        </p:txBody>
      </p:sp>
      <p:cxnSp>
        <p:nvCxnSpPr>
          <p:cNvPr id="8" name=""/>
          <p:cNvCxnSpPr/>
          <p:nvPr/>
        </p:nvCxnSpPr>
        <p:spPr>
          <a:xfrm>
            <a:off x="652145" y="1627505"/>
            <a:ext cx="6414135" cy="0"/>
          </a:xfrm>
          <a:prstGeom prst="line">
            <a:avLst/>
          </a:prstGeom>
          <a:ln w="8890" cmpd="sng">
            <a:solidFill>
              <a:srgbClr val="000000"/>
            </a:solidFill>
          </a:ln>
        </p:spPr>
      </p:cxnSp>
      <p:cxnSp>
        <p:nvCxnSpPr>
          <p:cNvPr id="9" name=""/>
          <p:cNvCxnSpPr/>
          <p:nvPr/>
        </p:nvCxnSpPr>
        <p:spPr>
          <a:xfrm>
            <a:off x="652145" y="7418705"/>
            <a:ext cx="6414135" cy="0"/>
          </a:xfrm>
          <a:prstGeom prst="line">
            <a:avLst/>
          </a:prstGeom>
          <a:ln w="8890" cmpd="sng">
            <a:solidFill>
              <a:srgbClr val="000000"/>
            </a:solidFill>
          </a:ln>
        </p:spPr>
      </p:cxnSp>
      <p:cxnSp>
        <p:nvCxnSpPr>
          <p:cNvPr id="10" name=""/>
          <p:cNvCxnSpPr/>
          <p:nvPr/>
        </p:nvCxnSpPr>
        <p:spPr>
          <a:xfrm>
            <a:off x="652145" y="8256905"/>
            <a:ext cx="6414135" cy="0"/>
          </a:xfrm>
          <a:prstGeom prst="line">
            <a:avLst/>
          </a:prstGeom>
          <a:ln w="8890" cmpd="sng">
            <a:solidFill>
              <a:srgbClr val="000000"/>
            </a:solidFill>
          </a:ln>
        </p:spPr>
      </p:cxnSp>
      <p:cxnSp>
        <p:nvCxnSpPr>
          <p:cNvPr id="11" name=""/>
          <p:cNvCxnSpPr/>
          <p:nvPr/>
        </p:nvCxnSpPr>
        <p:spPr>
          <a:xfrm>
            <a:off x="652145" y="8485505"/>
            <a:ext cx="6414135" cy="0"/>
          </a:xfrm>
          <a:prstGeom prst="line">
            <a:avLst/>
          </a:prstGeom>
          <a:ln w="8890" cmpd="sng">
            <a:solidFill>
              <a:srgbClr val="000000"/>
            </a:solidFill>
          </a:ln>
        </p:spPr>
      </p:cxnSp>
      <p:cxnSp>
        <p:nvCxnSpPr>
          <p:cNvPr id="12" name=""/>
          <p:cNvCxnSpPr/>
          <p:nvPr/>
        </p:nvCxnSpPr>
        <p:spPr>
          <a:xfrm>
            <a:off x="652145" y="8903335"/>
            <a:ext cx="6414135" cy="0"/>
          </a:xfrm>
          <a:prstGeom prst="line">
            <a:avLst/>
          </a:prstGeom>
          <a:ln w="8890" cmpd="sng">
            <a:solidFill>
              <a:srgbClr val="000000"/>
            </a:solidFill>
          </a:ln>
        </p:spPr>
      </p:cxnSp>
    </p:spTree>
  </p:cSld>
  <p:clrMapOvr>
    <a:masterClrMapping/>
  </p:clrMapOvr>
</p:sld>
</file>

<file path=ppt/slides/slide4.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342900"/>
            <a:ext cx="6413500" cy="2433955"/>
          </a:xfrm>
          <a:prstGeom prst="rect">
            <a:avLst/>
          </a:prstGeom>
          <a:noFill/>
          <a:ln w="0" cmpd="sng">
            <a:noFill/>
            <a:prstDash val="solid"/>
          </a:ln>
        </p:spPr>
        <p:txBody>
          <a:bodyPr vert="horz" lIns="0" tIns="88265" rIns="0" bIns="0" anchor="t"/>
          <a:lstStyle/>
          <a:p>
            <a:pPr marL="0" marR="0" indent="0" algn="l">
              <a:lnSpc>
                <a:spcPts val="1300"/>
              </a:lnSpc>
              <a:spcAft>
                <a:spcPts val="0"/>
              </a:spcAft>
            </a:pPr>
            <a:r>
              <a:rPr lang="en-US" sz="1050" spc="0">
                <a:solidFill>
                  <a:srgbClr val="000000"/>
                </a:solidFill>
                <a:latin typeface="Georgia" pitchFamily="1" panose="02020603050405020304"/>
              </a:rPr>
              <a:t>Do you have an attorney? </a:t>
            </a:r>
            <a:r>
              <a:rPr lang="en-US" sz="1300" spc="0">
                <a:solidFill>
                  <a:srgbClr val="000000"/>
                </a:solidFill>
                <a:latin typeface="Arial" pitchFamily="2" panose="02020603050405020304"/>
              </a:rPr>
              <a:t>m </a:t>
            </a:r>
            <a:r>
              <a:rPr lang="en-US" sz="1050" spc="0">
                <a:solidFill>
                  <a:srgbClr val="000000"/>
                </a:solidFill>
                <a:latin typeface="Georgia" pitchFamily="1" panose="02020603050405020304"/>
              </a:rPr>
              <a:t>Yes </a:t>
            </a:r>
            <a:r>
              <a:rPr lang="en-US" sz="1300" spc="0">
                <a:solidFill>
                  <a:srgbClr val="000000"/>
                </a:solidFill>
                <a:latin typeface="Arial" pitchFamily="2" panose="02020603050405020304"/>
              </a:rPr>
              <a:t>m </a:t>
            </a:r>
            <a:r>
              <a:rPr lang="en-US" sz="1050" spc="0">
                <a:solidFill>
                  <a:srgbClr val="000000"/>
                </a:solidFill>
                <a:latin typeface="Georgia" pitchFamily="1" panose="02020603050405020304"/>
              </a:rPr>
              <a:t>No </a:t>
            </a:r>
          </a:p>
          <a:p>
            <a:pPr marL="0" marR="0" indent="0" algn="l">
              <a:lnSpc>
                <a:spcPts val="1200"/>
              </a:lnSpc>
              <a:spcBef>
                <a:spcPts val="565"/>
              </a:spcBef>
              <a:spcAft>
                <a:spcPts val="0"/>
              </a:spcAft>
              <a:tabLst>
                <a:tab algn="r" pos="635508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1945"/>
              </a:spcBef>
              <a:spcAft>
                <a:spcPts val="0"/>
              </a:spcAft>
              <a:tabLst>
                <a:tab algn="r" pos="6355080"/>
              </a:tabLst>
            </a:pPr>
            <a:r>
              <a:rPr lang="en-US" sz="1050" spc="0">
                <a:solidFill>
                  <a:srgbClr val="000000"/>
                </a:solidFill>
                <a:latin typeface="Georgia" pitchFamily="1" panose="02020603050405020304"/>
              </a:rPr>
              <a:t>NARFE Member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Name of NARFE Chapter Service Officer: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ctr">
              <a:lnSpc>
                <a:spcPts val="1400"/>
              </a:lnSpc>
              <a:spcBef>
                <a:spcPts val="1680"/>
              </a:spcBef>
              <a:spcAft>
                <a:spcPts val="0"/>
              </a:spcAft>
            </a:pPr>
            <a:r>
              <a:rPr lang="en-US" sz="1250" b="1" spc="0">
                <a:solidFill>
                  <a:srgbClr val="000000"/>
                </a:solidFill>
                <a:latin typeface="Arial" pitchFamily="2" panose="02020603050405020304"/>
              </a:rPr>
              <a:t>FAMILY INFORMATION </a:t>
            </a:r>
          </a:p>
          <a:p>
            <a:pPr marL="0" marR="0" indent="0" algn="l">
              <a:lnSpc>
                <a:spcPts val="1100"/>
              </a:lnSpc>
              <a:spcBef>
                <a:spcPts val="100"/>
              </a:spcBef>
              <a:spcAft>
                <a:spcPts val="775"/>
              </a:spcAft>
            </a:pPr>
            <a:r>
              <a:rPr lang="en-US" sz="1050" b="1" spc="0">
                <a:solidFill>
                  <a:srgbClr val="000000"/>
                </a:solidFill>
                <a:latin typeface="Georgia" pitchFamily="1" panose="02020603050405020304"/>
              </a:rPr>
              <a:t>Children </a:t>
            </a:r>
          </a:p>
        </p:txBody>
      </p:sp>
      <p:sp>
        <p:nvSpPr>
          <p:cNvPr id="4" name=""/>
          <p:cNvSpPr/>
          <p:nvPr>
            <p:ph type="body" idx="10"/>
          </p:nvPr>
        </p:nvSpPr>
        <p:spPr>
          <a:xfrm>
            <a:off x="679450" y="2776855"/>
            <a:ext cx="6413500" cy="121920"/>
          </a:xfrm>
          <a:prstGeom prst="rect">
            <a:avLst/>
          </a:prstGeom>
          <a:solidFill>
            <a:srgbClr val="DBDCDE"/>
          </a:solidFill>
          <a:ln w="0" cmpd="sng">
            <a:noFill/>
            <a:prstDash val="solid"/>
          </a:ln>
        </p:spPr>
        <p:txBody>
          <a:bodyPr vert="horz" lIns="0" tIns="0" rIns="0" bIns="0" anchor="t"/>
          <a:lstStyle/>
          <a:p>
            <a:pPr marL="0" marR="0" indent="0" algn="l">
              <a:lnSpc>
                <a:spcPts val="1000"/>
              </a:lnSpc>
              <a:spcAft>
                <a:spcPts val="5"/>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5" name=""/>
          <p:cNvSpPr/>
          <p:nvPr>
            <p:ph type="body" idx="10"/>
          </p:nvPr>
        </p:nvSpPr>
        <p:spPr>
          <a:xfrm>
            <a:off x="679450" y="2900680"/>
            <a:ext cx="6413500" cy="1604010"/>
          </a:xfrm>
          <a:prstGeom prst="rect">
            <a:avLst/>
          </a:prstGeom>
          <a:noFill/>
          <a:ln w="0" cmpd="sng">
            <a:noFill/>
            <a:prstDash val="solid"/>
          </a:ln>
        </p:spPr>
        <p:txBody>
          <a:bodyPr vert="horz" lIns="0" tIns="1350645" rIns="0" bIns="0" anchor="t"/>
          <a:lstStyle/>
          <a:p>
            <a:pPr marL="0" marR="0" indent="0" algn="l">
              <a:lnSpc>
                <a:spcPts val="1100"/>
              </a:lnSpc>
              <a:spcAft>
                <a:spcPts val="800"/>
              </a:spcAft>
            </a:pPr>
            <a:r>
              <a:rPr lang="en-US" sz="1050" b="1" spc="0">
                <a:solidFill>
                  <a:srgbClr val="000000"/>
                </a:solidFill>
                <a:latin typeface="Georgia" pitchFamily="1" panose="02020603050405020304"/>
              </a:rPr>
              <a:t>Grandchildren </a:t>
            </a:r>
          </a:p>
        </p:txBody>
      </p:sp>
      <p:sp>
        <p:nvSpPr>
          <p:cNvPr id="6" name=""/>
          <p:cNvSpPr/>
          <p:nvPr>
            <p:ph type="body" idx="10"/>
          </p:nvPr>
        </p:nvSpPr>
        <p:spPr>
          <a:xfrm>
            <a:off x="679450" y="4504690"/>
            <a:ext cx="6413500" cy="119380"/>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7" name=""/>
          <p:cNvSpPr/>
          <p:nvPr>
            <p:ph type="body" idx="10"/>
          </p:nvPr>
        </p:nvSpPr>
        <p:spPr>
          <a:xfrm>
            <a:off x="679450" y="4627245"/>
            <a:ext cx="6413500" cy="1858645"/>
          </a:xfrm>
          <a:prstGeom prst="rect">
            <a:avLst/>
          </a:prstGeom>
          <a:noFill/>
          <a:ln w="0" cmpd="sng">
            <a:noFill/>
            <a:prstDash val="solid"/>
          </a:ln>
        </p:spPr>
        <p:txBody>
          <a:bodyPr vert="horz" lIns="0" tIns="1605280" rIns="0" bIns="0" anchor="t"/>
          <a:lstStyle/>
          <a:p>
            <a:pPr marL="0" marR="0" indent="0" algn="l">
              <a:lnSpc>
                <a:spcPts val="1100"/>
              </a:lnSpc>
              <a:spcAft>
                <a:spcPts val="825"/>
              </a:spcAft>
            </a:pPr>
            <a:r>
              <a:rPr lang="en-US" sz="1050" b="1" spc="0">
                <a:solidFill>
                  <a:srgbClr val="000000"/>
                </a:solidFill>
                <a:latin typeface="Georgia" pitchFamily="1" panose="02020603050405020304"/>
              </a:rPr>
              <a:t>Great Grandchildren </a:t>
            </a:r>
          </a:p>
        </p:txBody>
      </p:sp>
      <p:sp>
        <p:nvSpPr>
          <p:cNvPr id="8" name=""/>
          <p:cNvSpPr/>
          <p:nvPr>
            <p:ph type="body" idx="10"/>
          </p:nvPr>
        </p:nvSpPr>
        <p:spPr>
          <a:xfrm>
            <a:off x="679450" y="6485890"/>
            <a:ext cx="6413500" cy="119380"/>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1325880"/>
                <a:tab algn="l" pos="2788920"/>
                <a:tab algn="l" pos="48006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Date of Birth </a:t>
            </a:r>
            <a:r>
              <a:rPr lang="en-US" sz="950" b="1" spc="0">
                <a:solidFill>
                  <a:srgbClr val="000000"/>
                </a:solidFill>
                <a:latin typeface="Arial Narrow" pitchFamily="2" panose="02020603050405020304"/>
              </a:rPr>
              <a:t>Social Security Number </a:t>
            </a:r>
            <a:r>
              <a:rPr lang="en-US" sz="950" b="1" spc="0">
                <a:solidFill>
                  <a:srgbClr val="000000"/>
                </a:solidFill>
                <a:latin typeface="Arial Narrow" pitchFamily="2" panose="02020603050405020304"/>
              </a:rPr>
              <a:t>Address </a:t>
            </a:r>
          </a:p>
        </p:txBody>
      </p:sp>
      <p:sp>
        <p:nvSpPr>
          <p:cNvPr id="9" name=""/>
          <p:cNvSpPr/>
          <p:nvPr>
            <p:ph type="body" idx="10"/>
          </p:nvPr>
        </p:nvSpPr>
        <p:spPr>
          <a:xfrm>
            <a:off x="679450" y="6608445"/>
            <a:ext cx="6413500" cy="1337945"/>
          </a:xfrm>
          <a:prstGeom prst="rect">
            <a:avLst/>
          </a:prstGeom>
          <a:noFill/>
          <a:ln w="0" cmpd="sng">
            <a:noFill/>
            <a:prstDash val="solid"/>
          </a:ln>
        </p:spPr>
        <p:txBody>
          <a:bodyPr vert="horz" lIns="0" tIns="898525" rIns="0" bIns="0" anchor="t"/>
          <a:lstStyle/>
          <a:p>
            <a:pPr marL="0" marR="0" indent="0" algn="l">
              <a:lnSpc>
                <a:spcPts val="1400"/>
              </a:lnSpc>
              <a:spcAft>
                <a:spcPts val="0"/>
              </a:spcAft>
            </a:pPr>
            <a:r>
              <a:rPr lang="en-US" sz="1250" b="1" spc="-5">
                <a:solidFill>
                  <a:srgbClr val="000000"/>
                </a:solidFill>
                <a:latin typeface="Arial" pitchFamily="2" panose="02020603050405020304"/>
              </a:rPr>
              <a:t>Your Family </a:t>
            </a:r>
          </a:p>
          <a:p>
            <a:pPr marL="0" marR="0" indent="0" algn="l">
              <a:lnSpc>
                <a:spcPts val="1100"/>
              </a:lnSpc>
              <a:spcBef>
                <a:spcPts val="80"/>
              </a:spcBef>
              <a:spcAft>
                <a:spcPts val="845"/>
              </a:spcAft>
            </a:pPr>
            <a:r>
              <a:rPr lang="en-US" sz="1050" b="1" spc="0">
                <a:solidFill>
                  <a:srgbClr val="000000"/>
                </a:solidFill>
                <a:latin typeface="Georgia" pitchFamily="1" panose="02020603050405020304"/>
              </a:rPr>
              <a:t>Father </a:t>
            </a:r>
          </a:p>
        </p:txBody>
      </p:sp>
      <p:sp>
        <p:nvSpPr>
          <p:cNvPr id="10" name=""/>
          <p:cNvSpPr/>
          <p:nvPr>
            <p:ph type="body" idx="10"/>
          </p:nvPr>
        </p:nvSpPr>
        <p:spPr>
          <a:xfrm>
            <a:off x="679450" y="794639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5"/>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11" name=""/>
          <p:cNvSpPr/>
          <p:nvPr>
            <p:ph type="body" idx="10"/>
          </p:nvPr>
        </p:nvSpPr>
        <p:spPr>
          <a:xfrm>
            <a:off x="679450" y="8070215"/>
            <a:ext cx="6413500" cy="714375"/>
          </a:xfrm>
          <a:prstGeom prst="rect">
            <a:avLst/>
          </a:prstGeom>
          <a:noFill/>
          <a:ln w="0" cmpd="sng">
            <a:noFill/>
            <a:prstDash val="solid"/>
          </a:ln>
        </p:spPr>
        <p:txBody>
          <a:bodyPr vert="horz" lIns="0" tIns="461010" rIns="0" bIns="0" anchor="t"/>
          <a:lstStyle/>
          <a:p>
            <a:pPr marL="0" marR="0" indent="0" algn="l">
              <a:lnSpc>
                <a:spcPts val="1100"/>
              </a:lnSpc>
              <a:spcAft>
                <a:spcPts val="800"/>
              </a:spcAft>
            </a:pPr>
            <a:r>
              <a:rPr lang="en-US" sz="1050" b="1" spc="0">
                <a:solidFill>
                  <a:srgbClr val="000000"/>
                </a:solidFill>
                <a:latin typeface="Georgia" pitchFamily="1" panose="02020603050405020304"/>
              </a:rPr>
              <a:t>Mother </a:t>
            </a:r>
          </a:p>
        </p:txBody>
      </p:sp>
      <p:sp>
        <p:nvSpPr>
          <p:cNvPr id="12" name=""/>
          <p:cNvSpPr/>
          <p:nvPr>
            <p:ph type="body" idx="10"/>
          </p:nvPr>
        </p:nvSpPr>
        <p:spPr>
          <a:xfrm>
            <a:off x="679450" y="878459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cxnSp>
        <p:nvCxnSpPr>
          <p:cNvPr id="13" name=""/>
          <p:cNvCxnSpPr/>
          <p:nvPr/>
        </p:nvCxnSpPr>
        <p:spPr>
          <a:xfrm>
            <a:off x="679450" y="2904490"/>
            <a:ext cx="6414135" cy="0"/>
          </a:xfrm>
          <a:prstGeom prst="line">
            <a:avLst/>
          </a:prstGeom>
          <a:ln w="6350" cmpd="sng">
            <a:solidFill>
              <a:srgbClr val="000000"/>
            </a:solidFill>
          </a:ln>
        </p:spPr>
      </p:cxnSp>
      <p:cxnSp>
        <p:nvCxnSpPr>
          <p:cNvPr id="14" name=""/>
          <p:cNvCxnSpPr/>
          <p:nvPr/>
        </p:nvCxnSpPr>
        <p:spPr>
          <a:xfrm>
            <a:off x="679450" y="3112135"/>
            <a:ext cx="6355715" cy="0"/>
          </a:xfrm>
          <a:prstGeom prst="line">
            <a:avLst/>
          </a:prstGeom>
          <a:ln w="8890" cmpd="sng">
            <a:solidFill>
              <a:srgbClr val="000000"/>
            </a:solidFill>
          </a:ln>
        </p:spPr>
      </p:cxnSp>
      <p:cxnSp>
        <p:nvCxnSpPr>
          <p:cNvPr id="15" name=""/>
          <p:cNvCxnSpPr/>
          <p:nvPr/>
        </p:nvCxnSpPr>
        <p:spPr>
          <a:xfrm>
            <a:off x="679450" y="3340735"/>
            <a:ext cx="6355715" cy="0"/>
          </a:xfrm>
          <a:prstGeom prst="line">
            <a:avLst/>
          </a:prstGeom>
          <a:ln w="8890" cmpd="sng">
            <a:solidFill>
              <a:srgbClr val="000000"/>
            </a:solidFill>
          </a:ln>
        </p:spPr>
      </p:cxnSp>
      <p:cxnSp>
        <p:nvCxnSpPr>
          <p:cNvPr id="16" name=""/>
          <p:cNvCxnSpPr/>
          <p:nvPr/>
        </p:nvCxnSpPr>
        <p:spPr>
          <a:xfrm>
            <a:off x="679450" y="3569335"/>
            <a:ext cx="6355715" cy="0"/>
          </a:xfrm>
          <a:prstGeom prst="line">
            <a:avLst/>
          </a:prstGeom>
          <a:ln w="8890" cmpd="sng">
            <a:solidFill>
              <a:srgbClr val="000000"/>
            </a:solidFill>
          </a:ln>
        </p:spPr>
      </p:cxnSp>
      <p:cxnSp>
        <p:nvCxnSpPr>
          <p:cNvPr id="17" name=""/>
          <p:cNvCxnSpPr/>
          <p:nvPr/>
        </p:nvCxnSpPr>
        <p:spPr>
          <a:xfrm>
            <a:off x="679450" y="3797935"/>
            <a:ext cx="6355715" cy="0"/>
          </a:xfrm>
          <a:prstGeom prst="line">
            <a:avLst/>
          </a:prstGeom>
          <a:ln w="8890" cmpd="sng">
            <a:solidFill>
              <a:srgbClr val="000000"/>
            </a:solidFill>
          </a:ln>
        </p:spPr>
      </p:cxnSp>
      <p:cxnSp>
        <p:nvCxnSpPr>
          <p:cNvPr id="18" name=""/>
          <p:cNvCxnSpPr/>
          <p:nvPr/>
        </p:nvCxnSpPr>
        <p:spPr>
          <a:xfrm>
            <a:off x="679450" y="4026535"/>
            <a:ext cx="6355715" cy="0"/>
          </a:xfrm>
          <a:prstGeom prst="line">
            <a:avLst/>
          </a:prstGeom>
          <a:ln w="8890" cmpd="sng">
            <a:solidFill>
              <a:srgbClr val="000000"/>
            </a:solidFill>
          </a:ln>
        </p:spPr>
      </p:cxnSp>
      <p:cxnSp>
        <p:nvCxnSpPr>
          <p:cNvPr id="19" name=""/>
          <p:cNvCxnSpPr/>
          <p:nvPr/>
        </p:nvCxnSpPr>
        <p:spPr>
          <a:xfrm>
            <a:off x="679450" y="4629785"/>
            <a:ext cx="6414135" cy="0"/>
          </a:xfrm>
          <a:prstGeom prst="line">
            <a:avLst/>
          </a:prstGeom>
          <a:ln w="3175" cmpd="sng">
            <a:solidFill>
              <a:srgbClr val="000000"/>
            </a:solidFill>
          </a:ln>
        </p:spPr>
      </p:cxnSp>
      <p:cxnSp>
        <p:nvCxnSpPr>
          <p:cNvPr id="20" name=""/>
          <p:cNvCxnSpPr/>
          <p:nvPr/>
        </p:nvCxnSpPr>
        <p:spPr>
          <a:xfrm>
            <a:off x="679450" y="4837430"/>
            <a:ext cx="6355715" cy="0"/>
          </a:xfrm>
          <a:prstGeom prst="line">
            <a:avLst/>
          </a:prstGeom>
          <a:ln w="8890" cmpd="sng">
            <a:solidFill>
              <a:srgbClr val="000000"/>
            </a:solidFill>
          </a:ln>
        </p:spPr>
      </p:cxnSp>
      <p:cxnSp>
        <p:nvCxnSpPr>
          <p:cNvPr id="21" name=""/>
          <p:cNvCxnSpPr/>
          <p:nvPr/>
        </p:nvCxnSpPr>
        <p:spPr>
          <a:xfrm>
            <a:off x="679450" y="5066030"/>
            <a:ext cx="6355715" cy="0"/>
          </a:xfrm>
          <a:prstGeom prst="line">
            <a:avLst/>
          </a:prstGeom>
          <a:ln w="8890" cmpd="sng">
            <a:solidFill>
              <a:srgbClr val="000000"/>
            </a:solidFill>
          </a:ln>
        </p:spPr>
      </p:cxnSp>
      <p:cxnSp>
        <p:nvCxnSpPr>
          <p:cNvPr id="22" name=""/>
          <p:cNvCxnSpPr/>
          <p:nvPr/>
        </p:nvCxnSpPr>
        <p:spPr>
          <a:xfrm>
            <a:off x="679450" y="5294630"/>
            <a:ext cx="6355715" cy="0"/>
          </a:xfrm>
          <a:prstGeom prst="line">
            <a:avLst/>
          </a:prstGeom>
          <a:ln w="8890" cmpd="sng">
            <a:solidFill>
              <a:srgbClr val="000000"/>
            </a:solidFill>
          </a:ln>
        </p:spPr>
      </p:cxnSp>
      <p:cxnSp>
        <p:nvCxnSpPr>
          <p:cNvPr id="23" name=""/>
          <p:cNvCxnSpPr/>
          <p:nvPr/>
        </p:nvCxnSpPr>
        <p:spPr>
          <a:xfrm>
            <a:off x="679450" y="5523230"/>
            <a:ext cx="6355715" cy="0"/>
          </a:xfrm>
          <a:prstGeom prst="line">
            <a:avLst/>
          </a:prstGeom>
          <a:ln w="8890" cmpd="sng">
            <a:solidFill>
              <a:srgbClr val="000000"/>
            </a:solidFill>
          </a:ln>
        </p:spPr>
      </p:cxnSp>
      <p:cxnSp>
        <p:nvCxnSpPr>
          <p:cNvPr id="24" name=""/>
          <p:cNvCxnSpPr/>
          <p:nvPr/>
        </p:nvCxnSpPr>
        <p:spPr>
          <a:xfrm>
            <a:off x="679450" y="5751830"/>
            <a:ext cx="6355715" cy="0"/>
          </a:xfrm>
          <a:prstGeom prst="line">
            <a:avLst/>
          </a:prstGeom>
          <a:ln w="8890" cmpd="sng">
            <a:solidFill>
              <a:srgbClr val="000000"/>
            </a:solidFill>
          </a:ln>
        </p:spPr>
      </p:cxnSp>
      <p:cxnSp>
        <p:nvCxnSpPr>
          <p:cNvPr id="25" name=""/>
          <p:cNvCxnSpPr/>
          <p:nvPr/>
        </p:nvCxnSpPr>
        <p:spPr>
          <a:xfrm>
            <a:off x="679450" y="5980430"/>
            <a:ext cx="6355715" cy="0"/>
          </a:xfrm>
          <a:prstGeom prst="line">
            <a:avLst/>
          </a:prstGeom>
          <a:ln w="8890" cmpd="sng">
            <a:solidFill>
              <a:srgbClr val="000000"/>
            </a:solidFill>
          </a:ln>
        </p:spPr>
      </p:cxnSp>
      <p:cxnSp>
        <p:nvCxnSpPr>
          <p:cNvPr id="26" name=""/>
          <p:cNvCxnSpPr/>
          <p:nvPr/>
        </p:nvCxnSpPr>
        <p:spPr>
          <a:xfrm>
            <a:off x="679450" y="6610985"/>
            <a:ext cx="6414135" cy="0"/>
          </a:xfrm>
          <a:prstGeom prst="line">
            <a:avLst/>
          </a:prstGeom>
          <a:ln w="3175" cmpd="sng">
            <a:solidFill>
              <a:srgbClr val="000000"/>
            </a:solidFill>
          </a:ln>
        </p:spPr>
      </p:cxnSp>
      <p:cxnSp>
        <p:nvCxnSpPr>
          <p:cNvPr id="27" name=""/>
          <p:cNvCxnSpPr/>
          <p:nvPr/>
        </p:nvCxnSpPr>
        <p:spPr>
          <a:xfrm>
            <a:off x="679450" y="6818630"/>
            <a:ext cx="6355715" cy="0"/>
          </a:xfrm>
          <a:prstGeom prst="line">
            <a:avLst/>
          </a:prstGeom>
          <a:ln w="8890" cmpd="sng">
            <a:solidFill>
              <a:srgbClr val="000000"/>
            </a:solidFill>
          </a:ln>
        </p:spPr>
      </p:cxnSp>
      <p:cxnSp>
        <p:nvCxnSpPr>
          <p:cNvPr id="28" name=""/>
          <p:cNvCxnSpPr/>
          <p:nvPr/>
        </p:nvCxnSpPr>
        <p:spPr>
          <a:xfrm>
            <a:off x="679450" y="7047230"/>
            <a:ext cx="6355715" cy="0"/>
          </a:xfrm>
          <a:prstGeom prst="line">
            <a:avLst/>
          </a:prstGeom>
          <a:ln w="8890" cmpd="sng">
            <a:solidFill>
              <a:srgbClr val="000000"/>
            </a:solidFill>
          </a:ln>
        </p:spPr>
      </p:cxnSp>
      <p:cxnSp>
        <p:nvCxnSpPr>
          <p:cNvPr id="29" name=""/>
          <p:cNvCxnSpPr/>
          <p:nvPr/>
        </p:nvCxnSpPr>
        <p:spPr>
          <a:xfrm>
            <a:off x="679450" y="7275830"/>
            <a:ext cx="6355715" cy="0"/>
          </a:xfrm>
          <a:prstGeom prst="line">
            <a:avLst/>
          </a:prstGeom>
          <a:ln w="8890" cmpd="sng">
            <a:solidFill>
              <a:srgbClr val="000000"/>
            </a:solidFill>
          </a:ln>
        </p:spPr>
      </p:cxnSp>
      <p:cxnSp>
        <p:nvCxnSpPr>
          <p:cNvPr id="30" name=""/>
          <p:cNvCxnSpPr/>
          <p:nvPr/>
        </p:nvCxnSpPr>
        <p:spPr>
          <a:xfrm>
            <a:off x="679450" y="8074025"/>
            <a:ext cx="6414135" cy="0"/>
          </a:xfrm>
          <a:prstGeom prst="line">
            <a:avLst/>
          </a:prstGeom>
          <a:ln w="6350" cmpd="sng">
            <a:solidFill>
              <a:srgbClr val="000000"/>
            </a:solidFill>
          </a:ln>
        </p:spPr>
      </p:cxnSp>
      <p:cxnSp>
        <p:nvCxnSpPr>
          <p:cNvPr id="31" name=""/>
          <p:cNvCxnSpPr/>
          <p:nvPr/>
        </p:nvCxnSpPr>
        <p:spPr>
          <a:xfrm>
            <a:off x="679450" y="8278495"/>
            <a:ext cx="6355715" cy="0"/>
          </a:xfrm>
          <a:prstGeom prst="line">
            <a:avLst/>
          </a:prstGeom>
          <a:ln w="8890" cmpd="sng">
            <a:solidFill>
              <a:srgbClr val="000000"/>
            </a:solidFill>
          </a:ln>
        </p:spPr>
      </p:cxnSp>
      <p:cxnSp>
        <p:nvCxnSpPr>
          <p:cNvPr id="32" name=""/>
          <p:cNvCxnSpPr/>
          <p:nvPr/>
        </p:nvCxnSpPr>
        <p:spPr>
          <a:xfrm>
            <a:off x="679450" y="8912225"/>
            <a:ext cx="6414135" cy="0"/>
          </a:xfrm>
          <a:prstGeom prst="line">
            <a:avLst/>
          </a:prstGeom>
          <a:ln w="6350" cmpd="sng">
            <a:solidFill>
              <a:srgbClr val="000000"/>
            </a:solidFill>
          </a:ln>
        </p:spPr>
      </p:cxnSp>
      <p:cxnSp>
        <p:nvCxnSpPr>
          <p:cNvPr id="33" name=""/>
          <p:cNvCxnSpPr/>
          <p:nvPr/>
        </p:nvCxnSpPr>
        <p:spPr>
          <a:xfrm>
            <a:off x="679450" y="9116695"/>
            <a:ext cx="6355715" cy="0"/>
          </a:xfrm>
          <a:prstGeom prst="line">
            <a:avLst/>
          </a:prstGeom>
          <a:ln w="8890" cmpd="sng">
            <a:solidFill>
              <a:srgbClr val="000000"/>
            </a:solidFill>
          </a:ln>
        </p:spPr>
      </p:cxnSp>
    </p:spTree>
  </p:cSld>
  <p:clrMapOvr>
    <a:masterClrMapping/>
  </p:clrMapOvr>
</p:sld>
</file>

<file path=ppt/slides/slide5.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9450" y="431800"/>
            <a:ext cx="6413500" cy="262890"/>
          </a:xfrm>
          <a:prstGeom prst="rect">
            <a:avLst/>
          </a:prstGeom>
          <a:noFill/>
          <a:ln w="0" cmpd="sng">
            <a:noFill/>
            <a:prstDash val="solid"/>
          </a:ln>
        </p:spPr>
        <p:txBody>
          <a:bodyPr vert="horz" lIns="0" tIns="9525" rIns="0" bIns="0" anchor="t"/>
          <a:lstStyle/>
          <a:p>
            <a:pPr marL="0" marR="0" indent="0" algn="l">
              <a:lnSpc>
                <a:spcPts val="1100"/>
              </a:lnSpc>
              <a:spcAft>
                <a:spcPts val="780"/>
              </a:spcAft>
            </a:pPr>
            <a:r>
              <a:rPr lang="en-US" sz="1050" b="1" spc="0">
                <a:solidFill>
                  <a:srgbClr val="000000"/>
                </a:solidFill>
                <a:latin typeface="Georgia" pitchFamily="1" panose="02020603050405020304"/>
              </a:rPr>
              <a:t>Brothers and Sisters </a:t>
            </a:r>
          </a:p>
        </p:txBody>
      </p:sp>
      <p:sp>
        <p:nvSpPr>
          <p:cNvPr id="4" name=""/>
          <p:cNvSpPr/>
          <p:nvPr>
            <p:ph type="body" idx="10"/>
          </p:nvPr>
        </p:nvSpPr>
        <p:spPr>
          <a:xfrm>
            <a:off x="679450" y="694690"/>
            <a:ext cx="6413500" cy="11620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5" name=""/>
          <p:cNvSpPr/>
          <p:nvPr>
            <p:ph type="body" idx="10"/>
          </p:nvPr>
        </p:nvSpPr>
        <p:spPr>
          <a:xfrm>
            <a:off x="679450" y="817245"/>
            <a:ext cx="6413500" cy="1819275"/>
          </a:xfrm>
          <a:prstGeom prst="rect">
            <a:avLst/>
          </a:prstGeom>
          <a:noFill/>
          <a:ln w="0" cmpd="sng">
            <a:noFill/>
            <a:prstDash val="solid"/>
          </a:ln>
        </p:spPr>
        <p:txBody>
          <a:bodyPr vert="horz" lIns="0" tIns="1329690" rIns="0" bIns="0" anchor="t"/>
          <a:lstStyle/>
          <a:p>
            <a:pPr marL="0" marR="0" indent="0" algn="l">
              <a:lnSpc>
                <a:spcPts val="1500"/>
              </a:lnSpc>
              <a:spcAft>
                <a:spcPts val="800"/>
              </a:spcAft>
            </a:pPr>
            <a:r>
              <a:rPr lang="en-US" sz="1200" b="1" spc="0">
                <a:solidFill>
                  <a:srgbClr val="000000"/>
                </a:solidFill>
                <a:latin typeface="Arial" pitchFamily="2" panose="02020603050405020304"/>
              </a:rPr>
              <a:t>Spouse’s Family </a:t>
            </a:r>
            <a:br/>
            <a:r>
              <a:rPr lang="en-US" sz="1050" b="1" spc="0">
                <a:solidFill>
                  <a:srgbClr val="000000"/>
                </a:solidFill>
                <a:latin typeface="Georgia" pitchFamily="1" panose="02020603050405020304"/>
              </a:rPr>
              <a:t>Father </a:t>
            </a:r>
          </a:p>
        </p:txBody>
      </p:sp>
      <p:sp>
        <p:nvSpPr>
          <p:cNvPr id="6" name=""/>
          <p:cNvSpPr/>
          <p:nvPr>
            <p:ph type="body" idx="10"/>
          </p:nvPr>
        </p:nvSpPr>
        <p:spPr>
          <a:xfrm>
            <a:off x="679450" y="26365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7" name=""/>
          <p:cNvSpPr/>
          <p:nvPr>
            <p:ph type="body" idx="10"/>
          </p:nvPr>
        </p:nvSpPr>
        <p:spPr>
          <a:xfrm>
            <a:off x="679450" y="2760980"/>
            <a:ext cx="6413500" cy="713740"/>
          </a:xfrm>
          <a:prstGeom prst="rect">
            <a:avLst/>
          </a:prstGeom>
          <a:noFill/>
          <a:ln w="0" cmpd="sng">
            <a:noFill/>
            <a:prstDash val="solid"/>
          </a:ln>
        </p:spPr>
        <p:txBody>
          <a:bodyPr vert="horz" lIns="0" tIns="463550" rIns="0" bIns="0" anchor="t"/>
          <a:lstStyle/>
          <a:p>
            <a:pPr marL="0" marR="0" indent="0" algn="l">
              <a:lnSpc>
                <a:spcPts val="1100"/>
              </a:lnSpc>
              <a:spcAft>
                <a:spcPts val="825"/>
              </a:spcAft>
            </a:pPr>
            <a:r>
              <a:rPr lang="en-US" sz="1050" b="1" spc="0">
                <a:solidFill>
                  <a:srgbClr val="000000"/>
                </a:solidFill>
                <a:latin typeface="Georgia" pitchFamily="1" panose="02020603050405020304"/>
              </a:rPr>
              <a:t>Mother </a:t>
            </a:r>
          </a:p>
        </p:txBody>
      </p:sp>
      <p:sp>
        <p:nvSpPr>
          <p:cNvPr id="8" name=""/>
          <p:cNvSpPr/>
          <p:nvPr>
            <p:ph type="body" idx="10"/>
          </p:nvPr>
        </p:nvSpPr>
        <p:spPr>
          <a:xfrm>
            <a:off x="679450" y="34747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9" name=""/>
          <p:cNvSpPr/>
          <p:nvPr>
            <p:ph type="body" idx="10"/>
          </p:nvPr>
        </p:nvSpPr>
        <p:spPr>
          <a:xfrm>
            <a:off x="679450" y="3599180"/>
            <a:ext cx="6413500" cy="713740"/>
          </a:xfrm>
          <a:prstGeom prst="rect">
            <a:avLst/>
          </a:prstGeom>
          <a:noFill/>
          <a:ln w="0" cmpd="sng">
            <a:noFill/>
            <a:prstDash val="solid"/>
          </a:ln>
        </p:spPr>
        <p:txBody>
          <a:bodyPr vert="horz" lIns="0" tIns="463550" rIns="0" bIns="0" anchor="t"/>
          <a:lstStyle/>
          <a:p>
            <a:pPr marL="0" marR="0" indent="0" algn="l">
              <a:lnSpc>
                <a:spcPts val="1100"/>
              </a:lnSpc>
              <a:spcAft>
                <a:spcPts val="775"/>
              </a:spcAft>
            </a:pPr>
            <a:r>
              <a:rPr lang="en-US" sz="1050" b="1" spc="0">
                <a:solidFill>
                  <a:srgbClr val="000000"/>
                </a:solidFill>
                <a:latin typeface="Georgia" pitchFamily="1" panose="02020603050405020304"/>
              </a:rPr>
              <a:t>Brothers and Sisters </a:t>
            </a:r>
          </a:p>
        </p:txBody>
      </p:sp>
      <p:sp>
        <p:nvSpPr>
          <p:cNvPr id="10" name=""/>
          <p:cNvSpPr/>
          <p:nvPr>
            <p:ph type="body" idx="10"/>
          </p:nvPr>
        </p:nvSpPr>
        <p:spPr>
          <a:xfrm>
            <a:off x="679450" y="4312920"/>
            <a:ext cx="6413500" cy="118745"/>
          </a:xfrm>
          <a:prstGeom prst="rect">
            <a:avLst/>
          </a:prstGeom>
          <a:solidFill>
            <a:srgbClr val="DBDCDE"/>
          </a:solidFill>
          <a:ln w="0" cmpd="sng">
            <a:noFill/>
            <a:prstDash val="solid"/>
          </a:ln>
        </p:spPr>
        <p:txBody>
          <a:bodyPr vert="horz" lIns="0" tIns="0" rIns="0" bIns="0" anchor="t"/>
          <a:lstStyle/>
          <a:p>
            <a:pPr marL="0" marR="0" indent="0" algn="l">
              <a:lnSpc>
                <a:spcPts val="900"/>
              </a:lnSpc>
              <a:spcAft>
                <a:spcPts val="0"/>
              </a:spcAft>
              <a:tabLst>
                <a:tab algn="l" pos="2286000"/>
                <a:tab algn="l" pos="5029200"/>
              </a:tabLst>
            </a:pPr>
            <a:r>
              <a:rPr lang="en-US" sz="950" b="1" spc="0">
                <a:solidFill>
                  <a:srgbClr val="000000"/>
                </a:solidFill>
                <a:latin typeface="Arial Narrow" pitchFamily="2" panose="02020603050405020304"/>
              </a:rPr>
              <a:t>Name </a:t>
            </a:r>
            <a:r>
              <a:rPr lang="en-US" sz="950" b="1" spc="0">
                <a:solidFill>
                  <a:srgbClr val="000000"/>
                </a:solidFill>
                <a:latin typeface="Arial Narrow" pitchFamily="2" panose="02020603050405020304"/>
              </a:rPr>
              <a:t>Address </a:t>
            </a:r>
            <a:r>
              <a:rPr lang="en-US" sz="950" b="1" spc="0">
                <a:solidFill>
                  <a:srgbClr val="000000"/>
                </a:solidFill>
                <a:latin typeface="Arial Narrow" pitchFamily="2" panose="02020603050405020304"/>
              </a:rPr>
              <a:t>Deceased? </a:t>
            </a:r>
          </a:p>
        </p:txBody>
      </p:sp>
      <p:sp>
        <p:nvSpPr>
          <p:cNvPr id="11" name=""/>
          <p:cNvSpPr/>
          <p:nvPr>
            <p:ph type="body" idx="10"/>
          </p:nvPr>
        </p:nvSpPr>
        <p:spPr>
          <a:xfrm>
            <a:off x="679450" y="4437380"/>
            <a:ext cx="6413500" cy="1766570"/>
          </a:xfrm>
          <a:prstGeom prst="rect">
            <a:avLst/>
          </a:prstGeom>
          <a:noFill/>
          <a:ln w="0" cmpd="sng">
            <a:noFill/>
            <a:prstDash val="solid"/>
          </a:ln>
        </p:spPr>
        <p:txBody>
          <a:bodyPr vert="horz" lIns="0" tIns="1414145" rIns="0" bIns="0" anchor="t"/>
          <a:lstStyle/>
          <a:p>
            <a:pPr marL="0" marR="0" indent="0" algn="l">
              <a:lnSpc>
                <a:spcPts val="1200"/>
              </a:lnSpc>
              <a:spcAft>
                <a:spcPts val="1585"/>
              </a:spcAft>
            </a:pPr>
            <a:r>
              <a:rPr lang="en-US" sz="1050" spc="0">
                <a:solidFill>
                  <a:srgbClr val="000000"/>
                </a:solidFill>
                <a:latin typeface="Georgia" pitchFamily="1" panose="02020603050405020304"/>
              </a:rPr>
              <a:t>Name and location of your computer file with relevant information: </a:t>
            </a:r>
          </a:p>
        </p:txBody>
      </p:sp>
      <p:sp>
        <p:nvSpPr>
          <p:cNvPr id="12" name=""/>
          <p:cNvSpPr/>
          <p:nvPr>
            <p:ph type="body" idx="10"/>
          </p:nvPr>
        </p:nvSpPr>
        <p:spPr>
          <a:xfrm>
            <a:off x="679450" y="6203950"/>
            <a:ext cx="6413500" cy="514350"/>
          </a:xfrm>
          <a:prstGeom prst="rect">
            <a:avLst/>
          </a:prstGeom>
          <a:noFill/>
          <a:ln w="0" cmpd="sng">
            <a:noFill/>
            <a:prstDash val="solid"/>
          </a:ln>
        </p:spPr>
        <p:txBody>
          <a:bodyPr vert="horz" lIns="0" tIns="104775" rIns="0" bIns="0" anchor="t"/>
          <a:lstStyle/>
          <a:p>
            <a:pPr marL="0" marR="0" indent="0" algn="l">
              <a:lnSpc>
                <a:spcPts val="1200"/>
              </a:lnSpc>
              <a:spcAft>
                <a:spcPts val="2015"/>
              </a:spcAft>
            </a:pPr>
            <a:r>
              <a:rPr lang="en-US" sz="1050" spc="0">
                <a:solidFill>
                  <a:srgbClr val="000000"/>
                </a:solidFill>
                <a:latin typeface="Georgia" pitchFamily="1" panose="02020603050405020304"/>
              </a:rPr>
              <a:t>Computer Password: </a:t>
            </a:r>
          </a:p>
        </p:txBody>
      </p:sp>
      <p:sp>
        <p:nvSpPr>
          <p:cNvPr id="13" name=""/>
          <p:cNvSpPr/>
          <p:nvPr>
            <p:ph type="body" idx="10"/>
          </p:nvPr>
        </p:nvSpPr>
        <p:spPr>
          <a:xfrm>
            <a:off x="679450" y="6718300"/>
            <a:ext cx="6413500" cy="486410"/>
          </a:xfrm>
          <a:prstGeom prst="rect">
            <a:avLst/>
          </a:prstGeom>
          <a:noFill/>
          <a:ln w="0" cmpd="sng">
            <a:noFill/>
            <a:prstDash val="solid"/>
          </a:ln>
        </p:spPr>
        <p:txBody>
          <a:bodyPr vert="horz" lIns="0" tIns="635" rIns="0" bIns="0" anchor="t">
            <a:normAutofit fontScale="95000"/>
          </a:bodyPr>
          <a:lstStyle/>
          <a:p>
            <a:pPr marL="0" marR="0" indent="0" algn="ctr">
              <a:lnSpc>
                <a:spcPts val="2500"/>
              </a:lnSpc>
              <a:spcAft>
                <a:spcPts val="1290"/>
              </a:spcAft>
            </a:pPr>
            <a:r>
              <a:rPr lang="en-US" sz="2150" spc="55">
                <a:solidFill>
                  <a:srgbClr val="000000"/>
                </a:solidFill>
                <a:latin typeface="Times New Roman" pitchFamily="1" panose="02020603050405020304"/>
              </a:rPr>
              <a:t>RETIREMENT ASSETS </a:t>
            </a:r>
          </a:p>
        </p:txBody>
      </p:sp>
      <p:sp>
        <p:nvSpPr>
          <p:cNvPr id="14" name=""/>
          <p:cNvSpPr/>
          <p:nvPr>
            <p:ph type="body" idx="10"/>
          </p:nvPr>
        </p:nvSpPr>
        <p:spPr>
          <a:xfrm>
            <a:off x="679450" y="7204710"/>
            <a:ext cx="6413500" cy="2335530"/>
          </a:xfrm>
          <a:prstGeom prst="rect">
            <a:avLst/>
          </a:prstGeom>
          <a:noFill/>
          <a:ln w="0" cmpd="sng">
            <a:noFill/>
            <a:prstDash val="solid"/>
          </a:ln>
        </p:spPr>
        <p:txBody>
          <a:bodyPr vert="horz" lIns="0" tIns="1270" rIns="0" bIns="0" anchor="t"/>
          <a:lstStyle/>
          <a:p>
            <a:pPr marL="0" marR="0" indent="0" algn="l">
              <a:lnSpc>
                <a:spcPts val="1400"/>
              </a:lnSpc>
              <a:spcAft>
                <a:spcPts val="0"/>
              </a:spcAft>
            </a:pPr>
            <a:r>
              <a:rPr lang="en-US" sz="1200" b="1" spc="0">
                <a:solidFill>
                  <a:srgbClr val="000000"/>
                </a:solidFill>
                <a:latin typeface="Arial" pitchFamily="2" panose="02020603050405020304"/>
              </a:rPr>
              <a:t>FEDERAL RETIREMENT BENEFITS </a:t>
            </a:r>
          </a:p>
          <a:p>
            <a:pPr marL="0" marR="0" indent="0" algn="l">
              <a:lnSpc>
                <a:spcPts val="1200"/>
              </a:lnSpc>
              <a:spcBef>
                <a:spcPts val="790"/>
              </a:spcBef>
              <a:spcAft>
                <a:spcPts val="0"/>
              </a:spcAft>
              <a:tabLst>
                <a:tab algn="l" pos="2834640"/>
                <a:tab algn="r" pos="6355080"/>
              </a:tabLst>
            </a:pPr>
            <a:r>
              <a:rPr lang="en-US" sz="1050" spc="0">
                <a:solidFill>
                  <a:srgbClr val="000000"/>
                </a:solidFill>
                <a:latin typeface="Georgia" pitchFamily="1" panose="02020603050405020304"/>
              </a:rPr>
              <a:t>CSA Number: </a:t>
            </a:r>
            <a:r>
              <a:rPr lang="en-US" sz="1050" spc="0">
                <a:solidFill>
                  <a:srgbClr val="000000"/>
                </a:solidFill>
                <a:latin typeface="Georgia" pitchFamily="1" panose="02020603050405020304"/>
              </a:rPr>
              <a:t> or CSF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Your Retirement Date: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355080"/>
              </a:tabLst>
            </a:pPr>
            <a:r>
              <a:rPr lang="en-US" sz="1050" spc="0">
                <a:solidFill>
                  <a:srgbClr val="000000"/>
                </a:solidFill>
                <a:latin typeface="Georgia" pitchFamily="1" panose="02020603050405020304"/>
              </a:rPr>
              <a:t>Name of department/agency from which you retired: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355080"/>
              </a:tabLst>
            </a:pPr>
            <a:r>
              <a:rPr lang="en-US" sz="1050" spc="0">
                <a:solidFill>
                  <a:srgbClr val="000000"/>
                </a:solidFill>
                <a:latin typeface="Georgia" pitchFamily="1" panose="02020603050405020304"/>
              </a:rPr>
              <a:t>If you have not yet retired, date of retirement eligibility:  </a:t>
            </a:r>
            <a:r>
              <a:rPr lang="en-US" sz="100" spc="0">
                <a:solidFill>
                  <a:srgbClr val="000000"/>
                </a:solidFill>
                <a:latin typeface="Georgia" pitchFamily="1" panose="02020603050405020304"/>
              </a:rPr>
              <a:t> </a:t>
            </a:r>
          </a:p>
          <a:p>
            <a:pPr marL="0" marR="45720" indent="0" algn="l">
              <a:lnSpc>
                <a:spcPts val="1300"/>
              </a:lnSpc>
              <a:spcBef>
                <a:spcPts val="1515"/>
              </a:spcBef>
              <a:spcAft>
                <a:spcPts val="0"/>
              </a:spcAft>
            </a:pPr>
            <a:r>
              <a:rPr lang="en-US" sz="1050" spc="-5">
                <a:solidFill>
                  <a:srgbClr val="000000"/>
                </a:solidFill>
                <a:latin typeface="Georgia" pitchFamily="1" panose="02020603050405020304"/>
              </a:rPr>
              <a:t>If your annuity is paid by direct deposit to a bank or financial institution,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2445"/>
              </a:spcAft>
              <a:tabLst>
                <a:tab algn="r" pos="635508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p:txBody>
      </p:sp>
      <p:cxnSp>
        <p:nvCxnSpPr>
          <p:cNvPr id="15" name=""/>
          <p:cNvCxnSpPr/>
          <p:nvPr/>
        </p:nvCxnSpPr>
        <p:spPr>
          <a:xfrm>
            <a:off x="679450" y="819785"/>
            <a:ext cx="6414135" cy="0"/>
          </a:xfrm>
          <a:prstGeom prst="line">
            <a:avLst/>
          </a:prstGeom>
          <a:ln w="3175" cmpd="sng">
            <a:solidFill>
              <a:srgbClr val="000000"/>
            </a:solidFill>
          </a:ln>
        </p:spPr>
      </p:cxnSp>
      <p:cxnSp>
        <p:nvCxnSpPr>
          <p:cNvPr id="16" name=""/>
          <p:cNvCxnSpPr/>
          <p:nvPr/>
        </p:nvCxnSpPr>
        <p:spPr>
          <a:xfrm>
            <a:off x="679450" y="1027430"/>
            <a:ext cx="6355715" cy="0"/>
          </a:xfrm>
          <a:prstGeom prst="line">
            <a:avLst/>
          </a:prstGeom>
          <a:ln w="8890" cmpd="sng">
            <a:solidFill>
              <a:srgbClr val="000000"/>
            </a:solidFill>
          </a:ln>
        </p:spPr>
      </p:cxnSp>
      <p:cxnSp>
        <p:nvCxnSpPr>
          <p:cNvPr id="17" name=""/>
          <p:cNvCxnSpPr/>
          <p:nvPr/>
        </p:nvCxnSpPr>
        <p:spPr>
          <a:xfrm>
            <a:off x="679450" y="1256030"/>
            <a:ext cx="6355715" cy="0"/>
          </a:xfrm>
          <a:prstGeom prst="line">
            <a:avLst/>
          </a:prstGeom>
          <a:ln w="8890" cmpd="sng">
            <a:solidFill>
              <a:srgbClr val="000000"/>
            </a:solidFill>
          </a:ln>
        </p:spPr>
      </p:cxnSp>
      <p:cxnSp>
        <p:nvCxnSpPr>
          <p:cNvPr id="18" name=""/>
          <p:cNvCxnSpPr/>
          <p:nvPr/>
        </p:nvCxnSpPr>
        <p:spPr>
          <a:xfrm>
            <a:off x="679450" y="1484630"/>
            <a:ext cx="6355715" cy="0"/>
          </a:xfrm>
          <a:prstGeom prst="line">
            <a:avLst/>
          </a:prstGeom>
          <a:ln w="8890" cmpd="sng">
            <a:solidFill>
              <a:srgbClr val="000000"/>
            </a:solidFill>
          </a:ln>
        </p:spPr>
      </p:cxnSp>
      <p:cxnSp>
        <p:nvCxnSpPr>
          <p:cNvPr id="19" name=""/>
          <p:cNvCxnSpPr/>
          <p:nvPr/>
        </p:nvCxnSpPr>
        <p:spPr>
          <a:xfrm>
            <a:off x="679450" y="1713230"/>
            <a:ext cx="6355715" cy="0"/>
          </a:xfrm>
          <a:prstGeom prst="line">
            <a:avLst/>
          </a:prstGeom>
          <a:ln w="8890" cmpd="sng">
            <a:solidFill>
              <a:srgbClr val="000000"/>
            </a:solidFill>
          </a:ln>
        </p:spPr>
      </p:cxnSp>
      <p:cxnSp>
        <p:nvCxnSpPr>
          <p:cNvPr id="20" name=""/>
          <p:cNvCxnSpPr/>
          <p:nvPr/>
        </p:nvCxnSpPr>
        <p:spPr>
          <a:xfrm>
            <a:off x="679450" y="1941830"/>
            <a:ext cx="6355715" cy="0"/>
          </a:xfrm>
          <a:prstGeom prst="line">
            <a:avLst/>
          </a:prstGeom>
          <a:ln w="8890" cmpd="sng">
            <a:solidFill>
              <a:srgbClr val="000000"/>
            </a:solidFill>
          </a:ln>
        </p:spPr>
      </p:cxnSp>
      <p:cxnSp>
        <p:nvCxnSpPr>
          <p:cNvPr id="21" name=""/>
          <p:cNvCxnSpPr/>
          <p:nvPr/>
        </p:nvCxnSpPr>
        <p:spPr>
          <a:xfrm>
            <a:off x="679450" y="2764790"/>
            <a:ext cx="6414135" cy="0"/>
          </a:xfrm>
          <a:prstGeom prst="line">
            <a:avLst/>
          </a:prstGeom>
          <a:ln w="6350" cmpd="sng">
            <a:solidFill>
              <a:srgbClr val="000000"/>
            </a:solidFill>
          </a:ln>
        </p:spPr>
      </p:cxnSp>
      <p:cxnSp>
        <p:nvCxnSpPr>
          <p:cNvPr id="22" name=""/>
          <p:cNvCxnSpPr/>
          <p:nvPr/>
        </p:nvCxnSpPr>
        <p:spPr>
          <a:xfrm>
            <a:off x="679450" y="2971800"/>
            <a:ext cx="6355715" cy="0"/>
          </a:xfrm>
          <a:prstGeom prst="line">
            <a:avLst/>
          </a:prstGeom>
          <a:ln w="8890" cmpd="sng">
            <a:solidFill>
              <a:srgbClr val="000000"/>
            </a:solidFill>
          </a:ln>
        </p:spPr>
      </p:cxnSp>
      <p:cxnSp>
        <p:nvCxnSpPr>
          <p:cNvPr id="23" name=""/>
          <p:cNvCxnSpPr/>
          <p:nvPr/>
        </p:nvCxnSpPr>
        <p:spPr>
          <a:xfrm>
            <a:off x="679450" y="3602990"/>
            <a:ext cx="6414135" cy="0"/>
          </a:xfrm>
          <a:prstGeom prst="line">
            <a:avLst/>
          </a:prstGeom>
          <a:ln w="6350" cmpd="sng">
            <a:solidFill>
              <a:srgbClr val="000000"/>
            </a:solidFill>
          </a:ln>
        </p:spPr>
      </p:cxnSp>
      <p:cxnSp>
        <p:nvCxnSpPr>
          <p:cNvPr id="24" name=""/>
          <p:cNvCxnSpPr/>
          <p:nvPr/>
        </p:nvCxnSpPr>
        <p:spPr>
          <a:xfrm>
            <a:off x="679450" y="3810000"/>
            <a:ext cx="6355715" cy="0"/>
          </a:xfrm>
          <a:prstGeom prst="line">
            <a:avLst/>
          </a:prstGeom>
          <a:ln w="8890" cmpd="sng">
            <a:solidFill>
              <a:srgbClr val="000000"/>
            </a:solidFill>
          </a:ln>
        </p:spPr>
      </p:cxnSp>
      <p:cxnSp>
        <p:nvCxnSpPr>
          <p:cNvPr id="25" name=""/>
          <p:cNvCxnSpPr/>
          <p:nvPr/>
        </p:nvCxnSpPr>
        <p:spPr>
          <a:xfrm>
            <a:off x="679450" y="4441190"/>
            <a:ext cx="6414135" cy="0"/>
          </a:xfrm>
          <a:prstGeom prst="line">
            <a:avLst/>
          </a:prstGeom>
          <a:ln w="6350" cmpd="sng">
            <a:solidFill>
              <a:srgbClr val="000000"/>
            </a:solidFill>
          </a:ln>
        </p:spPr>
      </p:cxnSp>
      <p:cxnSp>
        <p:nvCxnSpPr>
          <p:cNvPr id="26" name=""/>
          <p:cNvCxnSpPr/>
          <p:nvPr/>
        </p:nvCxnSpPr>
        <p:spPr>
          <a:xfrm>
            <a:off x="679450" y="4648200"/>
            <a:ext cx="6355715" cy="0"/>
          </a:xfrm>
          <a:prstGeom prst="line">
            <a:avLst/>
          </a:prstGeom>
          <a:ln w="8890" cmpd="sng">
            <a:solidFill>
              <a:srgbClr val="000000"/>
            </a:solidFill>
          </a:ln>
        </p:spPr>
      </p:cxnSp>
      <p:cxnSp>
        <p:nvCxnSpPr>
          <p:cNvPr id="27" name=""/>
          <p:cNvCxnSpPr/>
          <p:nvPr/>
        </p:nvCxnSpPr>
        <p:spPr>
          <a:xfrm>
            <a:off x="679450" y="4876800"/>
            <a:ext cx="6355715" cy="0"/>
          </a:xfrm>
          <a:prstGeom prst="line">
            <a:avLst/>
          </a:prstGeom>
          <a:ln w="8890" cmpd="sng">
            <a:solidFill>
              <a:srgbClr val="000000"/>
            </a:solidFill>
          </a:ln>
        </p:spPr>
      </p:cxnSp>
      <p:cxnSp>
        <p:nvCxnSpPr>
          <p:cNvPr id="28" name=""/>
          <p:cNvCxnSpPr/>
          <p:nvPr/>
        </p:nvCxnSpPr>
        <p:spPr>
          <a:xfrm>
            <a:off x="679450" y="5105400"/>
            <a:ext cx="6355715" cy="0"/>
          </a:xfrm>
          <a:prstGeom prst="line">
            <a:avLst/>
          </a:prstGeom>
          <a:ln w="8890" cmpd="sng">
            <a:solidFill>
              <a:srgbClr val="000000"/>
            </a:solidFill>
          </a:ln>
        </p:spPr>
      </p:cxnSp>
      <p:cxnSp>
        <p:nvCxnSpPr>
          <p:cNvPr id="29" name=""/>
          <p:cNvCxnSpPr/>
          <p:nvPr/>
        </p:nvCxnSpPr>
        <p:spPr>
          <a:xfrm>
            <a:off x="679450" y="5334000"/>
            <a:ext cx="6355715" cy="0"/>
          </a:xfrm>
          <a:prstGeom prst="line">
            <a:avLst/>
          </a:prstGeom>
          <a:ln w="8890" cmpd="sng">
            <a:solidFill>
              <a:srgbClr val="000000"/>
            </a:solidFill>
          </a:ln>
        </p:spPr>
      </p:cxnSp>
      <p:cxnSp>
        <p:nvCxnSpPr>
          <p:cNvPr id="30" name=""/>
          <p:cNvCxnSpPr/>
          <p:nvPr/>
        </p:nvCxnSpPr>
        <p:spPr>
          <a:xfrm>
            <a:off x="679450" y="5562600"/>
            <a:ext cx="6355715" cy="0"/>
          </a:xfrm>
          <a:prstGeom prst="line">
            <a:avLst/>
          </a:prstGeom>
          <a:ln w="8890" cmpd="sng">
            <a:solidFill>
              <a:srgbClr val="000000"/>
            </a:solidFill>
          </a:ln>
        </p:spPr>
      </p:cxnSp>
      <p:cxnSp>
        <p:nvCxnSpPr>
          <p:cNvPr id="31" name=""/>
          <p:cNvCxnSpPr/>
          <p:nvPr/>
        </p:nvCxnSpPr>
        <p:spPr>
          <a:xfrm>
            <a:off x="679450" y="6209030"/>
            <a:ext cx="6355715" cy="0"/>
          </a:xfrm>
          <a:prstGeom prst="line">
            <a:avLst/>
          </a:prstGeom>
          <a:ln w="8890" cmpd="sng">
            <a:solidFill>
              <a:srgbClr val="000000"/>
            </a:solidFill>
          </a:ln>
        </p:spPr>
      </p:cxnSp>
    </p:spTree>
  </p:cSld>
  <p:clrMapOvr>
    <a:masterClrMapping/>
  </p:clrMapOvr>
</p:sld>
</file>

<file path=ppt/slides/slide6.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75005" y="431800"/>
            <a:ext cx="6413500" cy="8146415"/>
          </a:xfrm>
          <a:prstGeom prst="rect">
            <a:avLst/>
          </a:prstGeom>
          <a:noFill/>
          <a:ln w="0" cmpd="sng">
            <a:noFill/>
            <a:prstDash val="solid"/>
          </a:ln>
        </p:spPr>
        <p:txBody>
          <a:bodyPr vert="horz" lIns="0" tIns="9525"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300"/>
              </a:lnSpc>
              <a:spcBef>
                <a:spcPts val="1515"/>
              </a:spcBef>
              <a:spcAft>
                <a:spcPts val="0"/>
              </a:spcAft>
            </a:pPr>
            <a:r>
              <a:rPr lang="en-US" sz="1050" spc="0">
                <a:solidFill>
                  <a:srgbClr val="000000"/>
                </a:solidFill>
                <a:latin typeface="Georgia" pitchFamily="1" panose="02020603050405020304"/>
              </a:rPr>
              <a:t>If another person has signature authority on any of your accounts, provide the account number and enter the name and address of that person: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400"/>
              </a:lnSpc>
              <a:spcBef>
                <a:spcPts val="1735"/>
              </a:spcBef>
              <a:spcAft>
                <a:spcPts val="0"/>
              </a:spcAft>
            </a:pPr>
            <a:r>
              <a:rPr lang="en-US" sz="1100" spc="0">
                <a:solidFill>
                  <a:srgbClr val="000000"/>
                </a:solidFill>
                <a:latin typeface="Georgia" pitchFamily="1" panose="02020603050405020304"/>
              </a:rPr>
              <a:t>Did you elect a survivor’s annuity for your spouse? </a:t>
            </a:r>
            <a:r>
              <a:rPr lang="en-US" sz="1350" spc="0">
                <a:solidFill>
                  <a:srgbClr val="000000"/>
                </a:solidFill>
                <a:latin typeface="Arial" pitchFamily="2" panose="02020603050405020304"/>
              </a:rPr>
              <a:t>m </a:t>
            </a:r>
            <a:r>
              <a:rPr lang="en-US" sz="1100" spc="0">
                <a:solidFill>
                  <a:srgbClr val="000000"/>
                </a:solidFill>
                <a:latin typeface="Georgia" pitchFamily="1" panose="02020603050405020304"/>
              </a:rPr>
              <a:t>Yes </a:t>
            </a:r>
            <a:r>
              <a:rPr lang="en-US" sz="1350" spc="0">
                <a:solidFill>
                  <a:srgbClr val="000000"/>
                </a:solidFill>
                <a:latin typeface="Arial" pitchFamily="2" panose="02020603050405020304"/>
              </a:rPr>
              <a:t>m </a:t>
            </a:r>
            <a:r>
              <a:rPr lang="en-US" sz="1100" spc="0">
                <a:solidFill>
                  <a:srgbClr val="000000"/>
                </a:solidFill>
                <a:latin typeface="Georgia" pitchFamily="1" panose="02020603050405020304"/>
              </a:rPr>
              <a:t>No </a:t>
            </a:r>
          </a:p>
          <a:p>
            <a:pPr marL="0" marR="0" indent="0" algn="l">
              <a:lnSpc>
                <a:spcPts val="1200"/>
              </a:lnSpc>
              <a:spcBef>
                <a:spcPts val="50"/>
              </a:spcBef>
              <a:spcAft>
                <a:spcPts val="0"/>
              </a:spcAft>
            </a:pPr>
            <a:r>
              <a:rPr lang="en-US" sz="1050" spc="0">
                <a:solidFill>
                  <a:srgbClr val="000000"/>
                </a:solidFill>
                <a:latin typeface="Georgia" pitchFamily="1" panose="02020603050405020304"/>
              </a:rPr>
              <a:t>Note: If you remarried, you need to make a request to provide a federal survivor’s benefit for your new </a:t>
            </a:r>
          </a:p>
          <a:p>
            <a:pPr marL="0" marR="0" indent="0" algn="l">
              <a:lnSpc>
                <a:spcPts val="1200"/>
              </a:lnSpc>
              <a:spcBef>
                <a:spcPts val="145"/>
              </a:spcBef>
              <a:spcAft>
                <a:spcPts val="0"/>
              </a:spcAft>
            </a:pPr>
            <a:r>
              <a:rPr lang="en-US" sz="1050" spc="0">
                <a:solidFill>
                  <a:srgbClr val="000000"/>
                </a:solidFill>
                <a:latin typeface="Georgia" pitchFamily="1" panose="02020603050405020304"/>
              </a:rPr>
              <a:t>spouse within two years of the marriage (previously, it was within one year of the marriage).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MILITARY SERVICE AND RETIREMENT </a:t>
            </a:r>
          </a:p>
          <a:p>
            <a:pPr marL="0" marR="0" indent="0" algn="l">
              <a:lnSpc>
                <a:spcPts val="1200"/>
              </a:lnSpc>
              <a:spcBef>
                <a:spcPts val="805"/>
              </a:spcBef>
              <a:spcAft>
                <a:spcPts val="0"/>
              </a:spcAft>
              <a:tabLst>
                <a:tab algn="l" pos="2834640"/>
                <a:tab algn="r" pos="6400800"/>
              </a:tabLst>
            </a:pPr>
            <a:r>
              <a:rPr lang="en-US" sz="1050" spc="0">
                <a:solidFill>
                  <a:srgbClr val="000000"/>
                </a:solidFill>
                <a:latin typeface="Georgia" pitchFamily="1" panose="02020603050405020304"/>
              </a:rPr>
              <a:t>Branch of Service: </a:t>
            </a:r>
            <a:r>
              <a:rPr lang="en-US" sz="1050" spc="0">
                <a:solidFill>
                  <a:srgbClr val="000000"/>
                </a:solidFill>
                <a:latin typeface="Georgia" pitchFamily="1" panose="02020603050405020304"/>
              </a:rPr>
              <a:t> Service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Period(s) of Service: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Location of service discharge papers (DD-214, DD-215):  </a:t>
            </a:r>
            <a:r>
              <a:rPr lang="en-US" sz="100" spc="0">
                <a:solidFill>
                  <a:srgbClr val="000000"/>
                </a:solidFill>
                <a:latin typeface="Georgia" pitchFamily="1" panose="02020603050405020304"/>
              </a:rPr>
              <a:t> </a:t>
            </a:r>
          </a:p>
          <a:p>
            <a:pPr marL="0" marR="228600" indent="0" algn="l">
              <a:lnSpc>
                <a:spcPts val="1500"/>
              </a:lnSpc>
              <a:spcBef>
                <a:spcPts val="0"/>
              </a:spcBef>
              <a:spcAft>
                <a:spcPts val="0"/>
              </a:spcAft>
            </a:pPr>
            <a:r>
              <a:rPr lang="en-US" sz="1100" spc="-5">
                <a:solidFill>
                  <a:srgbClr val="000000"/>
                </a:solidFill>
                <a:latin typeface="Georgia" pitchFamily="1" panose="02020603050405020304"/>
              </a:rPr>
              <a:t>If you receive active duty and/or reserve duty retirement pay, enter the branch of service and service number under which the retired pay is made, benefit amount and address of the paying office: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Monthly Amount:  </a:t>
            </a:r>
            <a:r>
              <a:rPr lang="en-US" sz="100" spc="0">
                <a:solidFill>
                  <a:srgbClr val="000000"/>
                </a:solidFill>
                <a:latin typeface="Georgia" pitchFamily="1" panose="02020603050405020304"/>
              </a:rPr>
              <a:t> </a:t>
            </a:r>
          </a:p>
          <a:p>
            <a:pPr marL="0" marR="0" indent="0" algn="l">
              <a:lnSpc>
                <a:spcPts val="1200"/>
              </a:lnSpc>
              <a:spcBef>
                <a:spcPts val="835"/>
              </a:spcBef>
              <a:spcAft>
                <a:spcPts val="0"/>
              </a:spcAft>
              <a:tabLst>
                <a:tab algn="l" pos="2834640"/>
                <a:tab algn="r" pos="6400800"/>
              </a:tabLst>
            </a:pPr>
            <a:r>
              <a:rPr lang="en-US" sz="1050" spc="0">
                <a:solidFill>
                  <a:srgbClr val="000000"/>
                </a:solidFill>
                <a:latin typeface="Georgia" pitchFamily="1" panose="02020603050405020304"/>
              </a:rPr>
              <a:t>Branch of Service: </a:t>
            </a:r>
            <a:r>
              <a:rPr lang="en-US" sz="1050" spc="0">
                <a:solidFill>
                  <a:srgbClr val="000000"/>
                </a:solidFill>
                <a:latin typeface="Georgia" pitchFamily="1" panose="02020603050405020304"/>
              </a:rPr>
              <a:t> Service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of Paying Office:  </a:t>
            </a:r>
            <a:r>
              <a:rPr lang="en-US" sz="100" spc="0">
                <a:solidFill>
                  <a:srgbClr val="000000"/>
                </a:solidFill>
                <a:latin typeface="Georgia" pitchFamily="1" panose="02020603050405020304"/>
              </a:rPr>
              <a:t> </a:t>
            </a:r>
          </a:p>
          <a:p>
            <a:pPr marL="0" marR="274320" indent="0" algn="l">
              <a:lnSpc>
                <a:spcPts val="1300"/>
              </a:lnSpc>
              <a:spcBef>
                <a:spcPts val="1515"/>
              </a:spcBef>
              <a:spcAft>
                <a:spcPts val="0"/>
              </a:spcAft>
            </a:pPr>
            <a:r>
              <a:rPr lang="en-US" sz="1050" spc="0">
                <a:solidFill>
                  <a:srgbClr val="000000"/>
                </a:solidFill>
                <a:latin typeface="Georgia" pitchFamily="1" panose="02020603050405020304"/>
              </a:rPr>
              <a:t>If your military retirement pay is paid by direct deposit,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445"/>
              </a:spcBef>
              <a:spcAft>
                <a:spcPts val="0"/>
              </a:spcAft>
            </a:pPr>
            <a:r>
              <a:rPr lang="en-US" sz="1050" spc="0">
                <a:solidFill>
                  <a:srgbClr val="000000"/>
                </a:solidFill>
                <a:latin typeface="Georgia" pitchFamily="1" panose="02020603050405020304"/>
              </a:rPr>
              <a:t>If you are a retiree, did you set up a Survivor Benefit Plan for your surviving spouse? If yes, what is the bene-</a:t>
            </a:r>
            <a:r>
              <a:rPr lang="en-US" sz="10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fit level or base amount that you elected?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0">
                <a:solidFill>
                  <a:srgbClr val="000000"/>
                </a:solidFill>
                <a:latin typeface="Arial" pitchFamily="2" panose="02020603050405020304"/>
              </a:rPr>
              <a:t>VETERANS BENEFITS </a:t>
            </a:r>
          </a:p>
          <a:p>
            <a:pPr marL="0" marR="0" indent="0" algn="l">
              <a:lnSpc>
                <a:spcPts val="1200"/>
              </a:lnSpc>
              <a:spcBef>
                <a:spcPts val="85"/>
              </a:spcBef>
              <a:spcAft>
                <a:spcPts val="0"/>
              </a:spcAft>
            </a:pPr>
            <a:r>
              <a:rPr lang="en-US" sz="1050" spc="0">
                <a:solidFill>
                  <a:srgbClr val="000000"/>
                </a:solidFill>
                <a:latin typeface="Georgia" pitchFamily="1" panose="02020603050405020304"/>
              </a:rPr>
              <a:t>Are you receiving disability compensation or pension from the Department of Veterans Affairs? If yes, </a:t>
            </a:r>
          </a:p>
          <a:p>
            <a:pPr marL="0" marR="0" indent="0" algn="l">
              <a:lnSpc>
                <a:spcPts val="1200"/>
              </a:lnSpc>
              <a:spcBef>
                <a:spcPts val="145"/>
              </a:spcBef>
              <a:spcAft>
                <a:spcPts val="1605"/>
              </a:spcAft>
            </a:pPr>
            <a:r>
              <a:rPr lang="en-US" sz="1050" spc="0">
                <a:solidFill>
                  <a:srgbClr val="000000"/>
                </a:solidFill>
                <a:latin typeface="Georgia" pitchFamily="1" panose="02020603050405020304"/>
              </a:rPr>
              <a:t>provide details and your VA claim number: </a:t>
            </a:r>
          </a:p>
        </p:txBody>
      </p:sp>
      <p:sp>
        <p:nvSpPr>
          <p:cNvPr id="4" name=""/>
          <p:cNvSpPr/>
          <p:nvPr>
            <p:ph type="body" idx="10"/>
          </p:nvPr>
        </p:nvSpPr>
        <p:spPr>
          <a:xfrm>
            <a:off x="675005" y="8578215"/>
            <a:ext cx="6413500" cy="953135"/>
          </a:xfrm>
          <a:prstGeom prst="rect">
            <a:avLst/>
          </a:prstGeom>
          <a:noFill/>
          <a:ln w="0" cmpd="sng">
            <a:noFill/>
            <a:prstDash val="solid"/>
          </a:ln>
        </p:spPr>
        <p:txBody>
          <a:bodyPr vert="horz" lIns="0" tIns="562610" rIns="0" bIns="0" anchor="t"/>
          <a:lstStyle/>
          <a:p>
            <a:pPr marL="0" marR="0" indent="0" algn="l">
              <a:lnSpc>
                <a:spcPts val="1200"/>
              </a:lnSpc>
              <a:spcAft>
                <a:spcPts val="1890"/>
              </a:spcAft>
            </a:pPr>
            <a:r>
              <a:rPr lang="en-US" sz="1050" spc="0">
                <a:solidFill>
                  <a:srgbClr val="000000"/>
                </a:solidFill>
                <a:latin typeface="Georgia" pitchFamily="1" panose="02020603050405020304"/>
              </a:rPr>
              <a:t>Provide the phone number of the VA Regional Office nearest you: </a:t>
            </a:r>
          </a:p>
        </p:txBody>
      </p:sp>
      <p:cxnSp>
        <p:nvCxnSpPr>
          <p:cNvPr id="5" name=""/>
          <p:cNvCxnSpPr/>
          <p:nvPr/>
        </p:nvCxnSpPr>
        <p:spPr>
          <a:xfrm>
            <a:off x="675005" y="8583295"/>
            <a:ext cx="6360160" cy="0"/>
          </a:xfrm>
          <a:prstGeom prst="line">
            <a:avLst/>
          </a:prstGeom>
          <a:ln w="8890" cmpd="sng">
            <a:solidFill>
              <a:srgbClr val="000000"/>
            </a:solidFill>
          </a:ln>
        </p:spPr>
      </p:cxnSp>
      <p:cxnSp>
        <p:nvCxnSpPr>
          <p:cNvPr id="6" name=""/>
          <p:cNvCxnSpPr/>
          <p:nvPr/>
        </p:nvCxnSpPr>
        <p:spPr>
          <a:xfrm>
            <a:off x="675005" y="8811895"/>
            <a:ext cx="6360160" cy="0"/>
          </a:xfrm>
          <a:prstGeom prst="line">
            <a:avLst/>
          </a:prstGeom>
          <a:ln w="8890" cmpd="sng">
            <a:solidFill>
              <a:srgbClr val="000000"/>
            </a:solidFill>
          </a:ln>
        </p:spPr>
      </p:cxnSp>
      <p:cxnSp>
        <p:nvCxnSpPr>
          <p:cNvPr id="7" name=""/>
          <p:cNvCxnSpPr/>
          <p:nvPr/>
        </p:nvCxnSpPr>
        <p:spPr>
          <a:xfrm>
            <a:off x="675005" y="9040495"/>
            <a:ext cx="6360160" cy="0"/>
          </a:xfrm>
          <a:prstGeom prst="line">
            <a:avLst/>
          </a:prstGeom>
          <a:ln w="8890" cmpd="sng">
            <a:solidFill>
              <a:srgbClr val="000000"/>
            </a:solidFill>
          </a:ln>
        </p:spPr>
      </p:cxnSp>
    </p:spTree>
  </p:cSld>
  <p:clrMapOvr>
    <a:masterClrMapping/>
  </p:clrMapOvr>
</p:sld>
</file>

<file path=ppt/slides/slide7.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3616325"/>
          </a:xfrm>
          <a:prstGeom prst="rect">
            <a:avLst/>
          </a:prstGeom>
          <a:noFill/>
          <a:ln w="0" cmpd="sng">
            <a:noFill/>
            <a:prstDash val="solid"/>
          </a:ln>
        </p:spPr>
        <p:txBody>
          <a:bodyPr vert="horz" lIns="0" tIns="6985" rIns="0" bIns="0" anchor="t"/>
          <a:lstStyle/>
          <a:p>
            <a:pPr marL="0" marR="0" indent="0" algn="l">
              <a:lnSpc>
                <a:spcPts val="1400"/>
              </a:lnSpc>
              <a:spcAft>
                <a:spcPts val="0"/>
              </a:spcAft>
            </a:pPr>
            <a:r>
              <a:rPr lang="en-US" sz="1200" b="1" spc="0">
                <a:solidFill>
                  <a:srgbClr val="000000"/>
                </a:solidFill>
                <a:latin typeface="Arial" pitchFamily="2" panose="02020603050405020304"/>
              </a:rPr>
              <a:t>SOCIAL SECURITY BENEFITS </a:t>
            </a:r>
          </a:p>
          <a:p>
            <a:pPr marL="0" marR="0" indent="0" algn="l">
              <a:lnSpc>
                <a:spcPts val="1800"/>
              </a:lnSpc>
              <a:spcBef>
                <a:spcPts val="0"/>
              </a:spcBef>
              <a:spcAft>
                <a:spcPts val="0"/>
              </a:spcAft>
              <a:tabLst>
                <a:tab algn="l" pos="3383280"/>
              </a:tabLst>
            </a:pPr>
            <a:r>
              <a:rPr lang="en-US" sz="1050" spc="0">
                <a:solidFill>
                  <a:srgbClr val="000000"/>
                </a:solidFill>
                <a:latin typeface="Georgia" pitchFamily="1" panose="02020603050405020304"/>
              </a:rPr>
              <a:t>Social Security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Do you receive Social Security payments? </a:t>
            </a:r>
            <a:r>
              <a:rPr lang="en-US" sz="1400" spc="0">
                <a:solidFill>
                  <a:srgbClr val="000000"/>
                </a:solidFill>
                <a:latin typeface="Verdana" pitchFamily="2" panose="02020603050405020304"/>
              </a:rPr>
              <a:t>0 </a:t>
            </a:r>
            <a:r>
              <a:rPr lang="en-US" sz="1100" spc="0">
                <a:solidFill>
                  <a:srgbClr val="000000"/>
                </a:solidFill>
                <a:latin typeface="Georgia" pitchFamily="1" panose="02020603050405020304"/>
              </a:rPr>
              <a:t>Yes </a:t>
            </a:r>
            <a:r>
              <a:rPr lang="en-US" sz="1400" spc="0">
                <a:solidFill>
                  <a:srgbClr val="000000"/>
                </a:solidFill>
                <a:latin typeface="Verdana" pitchFamily="2" panose="02020603050405020304"/>
              </a:rPr>
              <a:t>0 </a:t>
            </a:r>
            <a:r>
              <a:rPr lang="en-US" sz="1100" spc="0">
                <a:solidFill>
                  <a:srgbClr val="000000"/>
                </a:solidFill>
                <a:latin typeface="Georgia" pitchFamily="1" panose="02020603050405020304"/>
              </a:rPr>
              <a:t>No </a:t>
            </a:r>
          </a:p>
          <a:p>
            <a:pPr marL="0" marR="0" indent="0" algn="l">
              <a:lnSpc>
                <a:spcPts val="1200"/>
              </a:lnSpc>
              <a:spcBef>
                <a:spcPts val="590"/>
              </a:spcBef>
              <a:spcAft>
                <a:spcPts val="0"/>
              </a:spcAft>
              <a:tabLst>
                <a:tab algn="l" pos="3383280"/>
              </a:tabLst>
            </a:pPr>
            <a:r>
              <a:rPr lang="en-US" sz="1050" spc="-5">
                <a:solidFill>
                  <a:srgbClr val="000000"/>
                </a:solidFill>
                <a:latin typeface="Georgia" pitchFamily="1" panose="02020603050405020304"/>
              </a:rPr>
              <a:t>Monthly Benefit Amount: </a:t>
            </a:r>
            <a:r>
              <a:rPr lang="en-US" sz="100" spc="-5">
                <a:solidFill>
                  <a:srgbClr val="000000"/>
                </a:solidFill>
                <a:latin typeface="Georgia" pitchFamily="1" panose="02020603050405020304"/>
              </a:rPr>
              <a:t> </a:t>
            </a:r>
          </a:p>
          <a:p>
            <a:pPr marL="0" marR="274320" indent="0" algn="l">
              <a:lnSpc>
                <a:spcPts val="1300"/>
              </a:lnSpc>
              <a:spcBef>
                <a:spcPts val="1485"/>
              </a:spcBef>
              <a:spcAft>
                <a:spcPts val="0"/>
              </a:spcAft>
            </a:pPr>
            <a:r>
              <a:rPr lang="en-US" sz="1050" spc="-10">
                <a:solidFill>
                  <a:srgbClr val="000000"/>
                </a:solidFill>
                <a:latin typeface="Georgia" pitchFamily="1" panose="02020603050405020304"/>
              </a:rPr>
              <a:t>If payment is made by direct deposit to a bank or financial institution, enter the name, address, telephone number and your account number with the bank or financial institution. You also should enter the bank or financial institution’s routing number (on your checks or get from your bank or financial institution).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of Bank/Financial Institution: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Routing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2400"/>
              </a:lnSpc>
              <a:spcBef>
                <a:spcPts val="0"/>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200" b="1" spc="0">
                <a:solidFill>
                  <a:srgbClr val="000000"/>
                </a:solidFill>
                <a:latin typeface="Arial" pitchFamily="2" panose="02020603050405020304"/>
              </a:rPr>
              <a:t>OTHER RETIREMENT INCOME SOURCES </a:t>
            </a:r>
          </a:p>
          <a:p>
            <a:pPr marL="0" marR="0" indent="0" algn="l">
              <a:lnSpc>
                <a:spcPts val="1400"/>
              </a:lnSpc>
              <a:spcBef>
                <a:spcPts val="1620"/>
              </a:spcBef>
              <a:spcAft>
                <a:spcPts val="0"/>
              </a:spcAft>
            </a:pPr>
            <a:r>
              <a:rPr lang="en-US" sz="1200" b="1" spc="0">
                <a:solidFill>
                  <a:srgbClr val="000000"/>
                </a:solidFill>
                <a:latin typeface="Arial" pitchFamily="2" panose="02020603050405020304"/>
              </a:rPr>
              <a:t>Thrift Savings Plan (TSP) </a:t>
            </a:r>
          </a:p>
          <a:p>
            <a:pPr marL="0" marR="0" indent="0" algn="l">
              <a:lnSpc>
                <a:spcPts val="1200"/>
              </a:lnSpc>
              <a:spcBef>
                <a:spcPts val="240"/>
              </a:spcBef>
              <a:spcAft>
                <a:spcPts val="1605"/>
              </a:spcAft>
            </a:pPr>
            <a:r>
              <a:rPr lang="en-US" sz="1100" spc="0">
                <a:solidFill>
                  <a:srgbClr val="000000"/>
                </a:solidFill>
                <a:latin typeface="Georgia" pitchFamily="1" panose="02020603050405020304"/>
              </a:rPr>
              <a:t>Do you have a TSP account? If yes, provide your account number and TSP contact information: </a:t>
            </a:r>
          </a:p>
        </p:txBody>
      </p:sp>
      <p:sp>
        <p:nvSpPr>
          <p:cNvPr id="4" name=""/>
          <p:cNvSpPr/>
          <p:nvPr>
            <p:ph type="body" idx="10"/>
          </p:nvPr>
        </p:nvSpPr>
        <p:spPr>
          <a:xfrm>
            <a:off x="652145" y="4060825"/>
            <a:ext cx="6413500" cy="5464810"/>
          </a:xfrm>
          <a:prstGeom prst="rect">
            <a:avLst/>
          </a:prstGeom>
          <a:noFill/>
          <a:ln w="0" cmpd="sng">
            <a:noFill/>
            <a:prstDash val="solid"/>
          </a:ln>
        </p:spPr>
        <p:txBody>
          <a:bodyPr vert="horz" lIns="0" tIns="334010"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Provide user ID and password for online access: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Name beneficiary(ies) of your TSP account: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a:p>
            <a:pPr marL="0" marR="0" indent="0" algn="l">
              <a:lnSpc>
                <a:spcPts val="1400"/>
              </a:lnSpc>
              <a:spcBef>
                <a:spcPts val="1685"/>
              </a:spcBef>
              <a:spcAft>
                <a:spcPts val="0"/>
              </a:spcAft>
            </a:pPr>
            <a:r>
              <a:rPr lang="en-US" sz="1200" b="1" spc="-20">
                <a:solidFill>
                  <a:srgbClr val="000000"/>
                </a:solidFill>
                <a:latin typeface="Arial" pitchFamily="2" panose="02020603050405020304"/>
              </a:rPr>
              <a:t>IRAs </a:t>
            </a:r>
          </a:p>
          <a:p>
            <a:pPr marL="0" marR="0" indent="0" algn="l">
              <a:lnSpc>
                <a:spcPts val="1200"/>
              </a:lnSpc>
              <a:spcBef>
                <a:spcPts val="75"/>
              </a:spcBef>
              <a:spcAft>
                <a:spcPts val="0"/>
              </a:spcAft>
            </a:pPr>
            <a:r>
              <a:rPr lang="en-US" sz="1050" spc="0">
                <a:solidFill>
                  <a:srgbClr val="000000"/>
                </a:solidFill>
                <a:latin typeface="Georgia" pitchFamily="1" panose="02020603050405020304"/>
              </a:rPr>
              <a:t>List the type of IRA: Traditional, Roth, SEP (Simplified Employee Pension Plan) IRA, Rollover, SIMPLE </a:t>
            </a:r>
          </a:p>
          <a:p>
            <a:pPr marL="0" marR="0" indent="0" algn="l">
              <a:lnSpc>
                <a:spcPts val="1200"/>
              </a:lnSpc>
              <a:spcBef>
                <a:spcPts val="165"/>
              </a:spcBef>
              <a:spcAft>
                <a:spcPts val="0"/>
              </a:spcAft>
            </a:pPr>
            <a:r>
              <a:rPr lang="en-US" sz="1050" spc="0">
                <a:solidFill>
                  <a:srgbClr val="000000"/>
                </a:solidFill>
                <a:latin typeface="Georgia" pitchFamily="1" panose="02020603050405020304"/>
              </a:rPr>
              <a:t>(Savings Incentive Matching Plan for Employees) IRA, Spousal </a:t>
            </a:r>
          </a:p>
          <a:p>
            <a:pPr marL="0" marR="0" indent="137160" algn="l">
              <a:lnSpc>
                <a:spcPts val="1200"/>
              </a:lnSpc>
              <a:spcBef>
                <a:spcPts val="645"/>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Type: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Account Balance:  </a:t>
            </a:r>
            <a:r>
              <a:rPr lang="en-US" sz="1050" spc="0">
                <a:solidFill>
                  <a:srgbClr val="000000"/>
                </a:solidFill>
                <a:latin typeface="Georgia" pitchFamily="1" panose="02020603050405020304"/>
              </a:rPr>
              <a:t> 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865"/>
              </a:spcBef>
              <a:spcAft>
                <a:spcPts val="0"/>
              </a:spcAft>
              <a:tabLst>
                <a:tab algn="l" pos="2834640"/>
                <a:tab algn="r" pos="6400800"/>
              </a:tabLst>
            </a:pPr>
            <a:r>
              <a:rPr lang="en-US" sz="1050" spc="0">
                <a:solidFill>
                  <a:srgbClr val="000000"/>
                </a:solidFill>
                <a:latin typeface="Georgia" pitchFamily="1" panose="02020603050405020304"/>
              </a:rPr>
              <a:t>Primary Beneficiary:  </a:t>
            </a:r>
            <a:r>
              <a:rPr lang="en-US" sz="1050" spc="0">
                <a:solidFill>
                  <a:srgbClr val="000000"/>
                </a:solidFill>
                <a:latin typeface="Georgia" pitchFamily="1" panose="02020603050405020304"/>
              </a:rPr>
              <a:t>Contingent: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a:p>
            <a:pPr marL="0" marR="0" indent="137160" algn="l">
              <a:lnSpc>
                <a:spcPts val="1200"/>
              </a:lnSpc>
              <a:spcBef>
                <a:spcPts val="645"/>
              </a:spcBef>
              <a:spcAft>
                <a:spcPts val="0"/>
              </a:spcAft>
              <a:buFont typeface="Georgia"/>
              <a:buAutoNum type="arabicPeriod"/>
              <a:tabLst>
                <a:tab algn="r" pos="6400800"/>
              </a:tabLst>
            </a:pPr>
            <a:r>
              <a:rPr lang="en-US" sz="1050" spc="0">
                <a:solidFill>
                  <a:srgbClr val="000000"/>
                </a:solidFill>
                <a:latin typeface="Georgia" pitchFamily="1" panose="02020603050405020304"/>
              </a:rPr>
              <a:t>Type: </a:t>
            </a:r>
          </a:p>
          <a:p>
            <a:pPr marL="0" marR="0" indent="0" algn="l">
              <a:lnSpc>
                <a:spcPts val="1200"/>
              </a:lnSpc>
              <a:spcBef>
                <a:spcPts val="840"/>
              </a:spcBef>
              <a:spcAft>
                <a:spcPts val="0"/>
              </a:spcAft>
              <a:tabLst>
                <a:tab algn="l" pos="2788920"/>
                <a:tab algn="r" pos="6400800"/>
              </a:tabLst>
            </a:pPr>
            <a:r>
              <a:rPr lang="en-US" sz="1050" spc="0">
                <a:solidFill>
                  <a:srgbClr val="000000"/>
                </a:solidFill>
                <a:latin typeface="Georgia" pitchFamily="1" panose="02020603050405020304"/>
              </a:rPr>
              <a:t>Account Balance:  </a:t>
            </a: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5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28346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865"/>
              </a:spcBef>
              <a:spcAft>
                <a:spcPts val="0"/>
              </a:spcAft>
              <a:tabLst>
                <a:tab algn="l" pos="2834640"/>
              </a:tabLst>
            </a:pPr>
            <a:r>
              <a:rPr lang="en-US" sz="1050" spc="-15">
                <a:solidFill>
                  <a:srgbClr val="000000"/>
                </a:solidFill>
                <a:latin typeface="Georgia" pitchFamily="1" panose="02020603050405020304"/>
              </a:rPr>
              <a:t>Primary Beneficiary:  </a:t>
            </a:r>
            <a:r>
              <a:rPr lang="en-US" sz="1050" spc="-15">
                <a:solidFill>
                  <a:srgbClr val="000000"/>
                </a:solidFill>
                <a:latin typeface="Georgia" pitchFamily="1" panose="02020603050405020304"/>
              </a:rPr>
              <a:t>Contingent: </a:t>
            </a:r>
          </a:p>
          <a:p>
            <a:pPr marL="0" marR="0" indent="0" algn="l">
              <a:lnSpc>
                <a:spcPts val="1200"/>
              </a:lnSpc>
              <a:spcBef>
                <a:spcPts val="645"/>
              </a:spcBef>
              <a:spcAft>
                <a:spcPts val="1775"/>
              </a:spcAft>
              <a:tabLst>
                <a:tab algn="l" pos="3520440"/>
              </a:tabLst>
            </a:pPr>
            <a:r>
              <a:rPr lang="en-US" sz="1050" spc="0">
                <a:solidFill>
                  <a:srgbClr val="000000"/>
                </a:solidFill>
                <a:latin typeface="Georgia" pitchFamily="1" panose="02020603050405020304"/>
              </a:rPr>
              <a:t>Location of Designation Form:  </a:t>
            </a:r>
            <a:r>
              <a:rPr lang="en-US" sz="100" spc="0">
                <a:solidFill>
                  <a:srgbClr val="000000"/>
                </a:solidFill>
                <a:latin typeface="Georgia" pitchFamily="1" panose="02020603050405020304"/>
              </a:rPr>
              <a:t> </a:t>
            </a:r>
          </a:p>
        </p:txBody>
      </p:sp>
      <p:cxnSp>
        <p:nvCxnSpPr>
          <p:cNvPr id="5" name=""/>
          <p:cNvCxnSpPr/>
          <p:nvPr/>
        </p:nvCxnSpPr>
        <p:spPr>
          <a:xfrm>
            <a:off x="652145" y="4065905"/>
            <a:ext cx="6414135" cy="0"/>
          </a:xfrm>
          <a:prstGeom prst="line">
            <a:avLst/>
          </a:prstGeom>
          <a:ln w="8890" cmpd="sng">
            <a:solidFill>
              <a:srgbClr val="000000"/>
            </a:solidFill>
          </a:ln>
        </p:spPr>
      </p:cxnSp>
      <p:cxnSp>
        <p:nvCxnSpPr>
          <p:cNvPr id="6" name=""/>
          <p:cNvCxnSpPr/>
          <p:nvPr/>
        </p:nvCxnSpPr>
        <p:spPr>
          <a:xfrm>
            <a:off x="652145" y="4294505"/>
            <a:ext cx="6414135" cy="0"/>
          </a:xfrm>
          <a:prstGeom prst="line">
            <a:avLst/>
          </a:prstGeom>
          <a:ln w="8890" cmpd="sng">
            <a:solidFill>
              <a:srgbClr val="000000"/>
            </a:solidFill>
          </a:ln>
        </p:spPr>
      </p:cxnSp>
    </p:spTree>
  </p:cSld>
  <p:clrMapOvr>
    <a:masterClrMapping/>
  </p:clrMapOvr>
</p:sld>
</file>

<file path=ppt/slides/slide8.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52145" y="444500"/>
            <a:ext cx="6413500" cy="1522730"/>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5">
                <a:solidFill>
                  <a:srgbClr val="000000"/>
                </a:solidFill>
                <a:latin typeface="Arial" pitchFamily="2" panose="02020603050405020304"/>
              </a:rPr>
              <a:t>Annuities </a:t>
            </a:r>
          </a:p>
          <a:p>
            <a:pPr marL="0" marR="0" indent="182880" algn="l">
              <a:lnSpc>
                <a:spcPts val="1200"/>
              </a:lnSpc>
              <a:spcBef>
                <a:spcPts val="580"/>
              </a:spcBef>
              <a:spcAft>
                <a:spcPts val="0"/>
              </a:spcAft>
              <a:buFont typeface="Georgia"/>
              <a:buAutoNum startAt="1" type="arabicPeriod"/>
              <a:tabLst>
                <a:tab algn="r" pos="6400800"/>
              </a:tabLst>
            </a:pPr>
            <a:r>
              <a:rPr lang="en-US" sz="1050" spc="0">
                <a:solidFill>
                  <a:srgbClr val="000000"/>
                </a:solidFill>
                <a:latin typeface="Georgia" pitchFamily="1" panose="02020603050405020304"/>
              </a:rPr>
              <a:t>Annuity Company Name:  </a:t>
            </a:r>
          </a:p>
          <a:p>
            <a:pPr marL="0" marR="0" indent="0" algn="l">
              <a:lnSpc>
                <a:spcPts val="1200"/>
              </a:lnSpc>
              <a:spcBef>
                <a:spcPts val="645"/>
              </a:spcBef>
              <a:spcAft>
                <a:spcPts val="0"/>
              </a:spcAft>
              <a:tabLst>
                <a:tab algn="l" pos="2286000"/>
                <a:tab algn="r" pos="6400800"/>
              </a:tabLst>
            </a:pPr>
            <a:r>
              <a:rPr lang="en-US" sz="1050" spc="0">
                <a:solidFill>
                  <a:srgbClr val="000000"/>
                </a:solidFill>
                <a:latin typeface="Georgia" pitchFamily="1" panose="02020603050405020304"/>
              </a:rPr>
              <a:t>Account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Contract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Type of Annuity: </a:t>
            </a:r>
            <a:r>
              <a:rPr lang="en-US" sz="100" spc="0">
                <a:solidFill>
                  <a:srgbClr val="000000"/>
                </a:solidFill>
                <a:latin typeface="Georgia" pitchFamily="1" panose="02020603050405020304"/>
              </a:rPr>
              <a:t> </a:t>
            </a:r>
          </a:p>
          <a:p>
            <a:pPr marL="0" marR="0" indent="0" algn="l">
              <a:lnSpc>
                <a:spcPts val="1200"/>
              </a:lnSpc>
              <a:spcBef>
                <a:spcPts val="645"/>
              </a:spcBef>
              <a:spcAft>
                <a:spcPts val="1610"/>
              </a:spcAft>
              <a:tabLst>
                <a:tab algn="r" pos="6400800"/>
              </a:tabLst>
            </a:pPr>
            <a:r>
              <a:rPr lang="en-US" sz="1050" spc="0">
                <a:solidFill>
                  <a:srgbClr val="000000"/>
                </a:solidFill>
                <a:latin typeface="Georgia" pitchFamily="1" panose="02020603050405020304"/>
              </a:rPr>
              <a:t>Beneficiary(ies):  </a:t>
            </a:r>
            <a:r>
              <a:rPr lang="en-US" sz="100" spc="0">
                <a:solidFill>
                  <a:srgbClr val="000000"/>
                </a:solidFill>
                <a:latin typeface="Georgia" pitchFamily="1" panose="02020603050405020304"/>
              </a:rPr>
              <a:t> </a:t>
            </a:r>
          </a:p>
        </p:txBody>
      </p:sp>
      <p:sp>
        <p:nvSpPr>
          <p:cNvPr id="4" name=""/>
          <p:cNvSpPr/>
          <p:nvPr>
            <p:ph type="body" idx="10"/>
          </p:nvPr>
        </p:nvSpPr>
        <p:spPr>
          <a:xfrm>
            <a:off x="652145" y="1967230"/>
            <a:ext cx="6413500" cy="2245995"/>
          </a:xfrm>
          <a:prstGeom prst="rect">
            <a:avLst/>
          </a:prstGeom>
          <a:noFill/>
          <a:ln w="0" cmpd="sng">
            <a:noFill/>
            <a:prstDash val="solid"/>
          </a:ln>
        </p:spPr>
        <p:txBody>
          <a:bodyPr vert="horz" lIns="0" tIns="104775" rIns="0" bIns="0" anchor="t"/>
          <a:lstStyle/>
          <a:p>
            <a:pPr marL="0" marR="0" indent="0" algn="just">
              <a:lnSpc>
                <a:spcPts val="1200"/>
              </a:lnSpc>
              <a:spcAft>
                <a:spcPts val="0"/>
              </a:spcAft>
              <a:tabLst>
                <a:tab algn="r" pos="6400800"/>
              </a:tabLst>
            </a:pPr>
            <a:r>
              <a:rPr lang="en-US" sz="1050" spc="0">
                <a:solidFill>
                  <a:srgbClr val="000000"/>
                </a:solidFill>
                <a:latin typeface="Georgia" pitchFamily="1" panose="02020603050405020304"/>
              </a:rPr>
              <a:t>Representative Name: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Policy:  </a:t>
            </a:r>
            <a:r>
              <a:rPr lang="en-US" sz="100" spc="0">
                <a:solidFill>
                  <a:srgbClr val="000000"/>
                </a:solidFill>
                <a:latin typeface="Georgia" pitchFamily="1" panose="02020603050405020304"/>
              </a:rPr>
              <a:t> </a:t>
            </a:r>
          </a:p>
          <a:p>
            <a:pPr marL="0" marR="0" indent="182880" algn="just">
              <a:lnSpc>
                <a:spcPts val="1200"/>
              </a:lnSpc>
              <a:spcBef>
                <a:spcPts val="2135"/>
              </a:spcBef>
              <a:spcAft>
                <a:spcPts val="0"/>
              </a:spcAft>
              <a:buFont typeface="Georgia"/>
              <a:buAutoNum type="arabicPeriod"/>
              <a:tabLst>
                <a:tab algn="r" pos="6400800"/>
              </a:tabLst>
            </a:pPr>
            <a:r>
              <a:rPr lang="en-US" sz="1050" spc="0">
                <a:solidFill>
                  <a:srgbClr val="000000"/>
                </a:solidFill>
                <a:latin typeface="Georgia" pitchFamily="1" panose="02020603050405020304"/>
              </a:rPr>
              <a:t>Annuity Company Name:  </a:t>
            </a:r>
          </a:p>
          <a:p>
            <a:pPr marL="0" marR="0" indent="0" algn="just">
              <a:lnSpc>
                <a:spcPts val="1200"/>
              </a:lnSpc>
              <a:spcBef>
                <a:spcPts val="645"/>
              </a:spcBef>
              <a:spcAft>
                <a:spcPts val="0"/>
              </a:spcAft>
              <a:tabLst>
                <a:tab algn="l" pos="2286000"/>
                <a:tab algn="r" pos="6400800"/>
              </a:tabLst>
            </a:pPr>
            <a:r>
              <a:rPr lang="en-US" sz="1050" spc="0">
                <a:solidFill>
                  <a:srgbClr val="000000"/>
                </a:solidFill>
                <a:latin typeface="Georgia" pitchFamily="1" panose="02020603050405020304"/>
              </a:rPr>
              <a:t>Account Value (as of </a:t>
            </a:r>
            <a:r>
              <a:rPr lang="en-US" sz="1050" spc="0">
                <a:solidFill>
                  <a:srgbClr val="000000"/>
                </a:solidFill>
                <a:latin typeface="Georgia" pitchFamily="1" panose="02020603050405020304"/>
              </a:rPr>
              <a:t>):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Contract Number: </a:t>
            </a:r>
            <a:r>
              <a:rPr lang="en-US" sz="100" spc="0">
                <a:solidFill>
                  <a:srgbClr val="000000"/>
                </a:solidFill>
                <a:latin typeface="Georgia" pitchFamily="1" panose="02020603050405020304"/>
              </a:rPr>
              <a:t> </a:t>
            </a:r>
          </a:p>
          <a:p>
            <a:pPr marL="0" marR="0" indent="0" algn="just">
              <a:lnSpc>
                <a:spcPts val="1200"/>
              </a:lnSpc>
              <a:spcBef>
                <a:spcPts val="645"/>
              </a:spcBef>
              <a:spcAft>
                <a:spcPts val="0"/>
              </a:spcAft>
              <a:tabLst>
                <a:tab algn="r" pos="6400800"/>
              </a:tabLst>
            </a:pPr>
            <a:r>
              <a:rPr lang="en-US" sz="1050" spc="0">
                <a:solidFill>
                  <a:srgbClr val="000000"/>
                </a:solidFill>
                <a:latin typeface="Georgia" pitchFamily="1" panose="02020603050405020304"/>
              </a:rPr>
              <a:t>Type of Annuity: </a:t>
            </a:r>
            <a:r>
              <a:rPr lang="en-US" sz="100" spc="0">
                <a:solidFill>
                  <a:srgbClr val="000000"/>
                </a:solidFill>
                <a:latin typeface="Georgia" pitchFamily="1" panose="02020603050405020304"/>
              </a:rPr>
              <a:t> </a:t>
            </a:r>
          </a:p>
          <a:p>
            <a:pPr marL="0" marR="0" indent="0" algn="just">
              <a:lnSpc>
                <a:spcPts val="1200"/>
              </a:lnSpc>
              <a:spcBef>
                <a:spcPts val="645"/>
              </a:spcBef>
              <a:spcAft>
                <a:spcPts val="1560"/>
              </a:spcAft>
              <a:tabLst>
                <a:tab algn="r" pos="6400800"/>
              </a:tabLst>
            </a:pPr>
            <a:r>
              <a:rPr lang="en-US" sz="1050" spc="0">
                <a:solidFill>
                  <a:srgbClr val="000000"/>
                </a:solidFill>
                <a:latin typeface="Georgia" pitchFamily="1" panose="02020603050405020304"/>
              </a:rPr>
              <a:t>Beneficiary(ies):  </a:t>
            </a:r>
            <a:r>
              <a:rPr lang="en-US" sz="100" spc="0">
                <a:solidFill>
                  <a:srgbClr val="000000"/>
                </a:solidFill>
                <a:latin typeface="Georgia" pitchFamily="1" panose="02020603050405020304"/>
              </a:rPr>
              <a:t> </a:t>
            </a:r>
          </a:p>
        </p:txBody>
      </p:sp>
      <p:sp>
        <p:nvSpPr>
          <p:cNvPr id="5" name=""/>
          <p:cNvSpPr/>
          <p:nvPr>
            <p:ph type="body" idx="10"/>
          </p:nvPr>
        </p:nvSpPr>
        <p:spPr>
          <a:xfrm>
            <a:off x="652145" y="4213225"/>
            <a:ext cx="6413500" cy="5309870"/>
          </a:xfrm>
          <a:prstGeom prst="rect">
            <a:avLst/>
          </a:prstGeom>
          <a:noFill/>
          <a:ln w="0" cmpd="sng">
            <a:noFill/>
            <a:prstDash val="solid"/>
          </a:ln>
        </p:spPr>
        <p:txBody>
          <a:bodyPr vert="horz" lIns="0" tIns="105410" rIns="0" bIns="0" anchor="t"/>
          <a:lstStyle/>
          <a:p>
            <a:pPr marL="0" marR="0" indent="0" algn="l">
              <a:lnSpc>
                <a:spcPts val="1200"/>
              </a:lnSpc>
              <a:spcAft>
                <a:spcPts val="0"/>
              </a:spcAft>
              <a:tabLst>
                <a:tab algn="r" pos="6400800"/>
              </a:tabLst>
            </a:pPr>
            <a:r>
              <a:rPr lang="en-US" sz="1050" spc="0">
                <a:solidFill>
                  <a:srgbClr val="000000"/>
                </a:solidFill>
                <a:latin typeface="Georgia" pitchFamily="1" panose="02020603050405020304"/>
              </a:rPr>
              <a:t>Representative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Location of Policy:  </a:t>
            </a:r>
            <a:r>
              <a:rPr lang="en-US" sz="100" spc="0">
                <a:solidFill>
                  <a:srgbClr val="000000"/>
                </a:solidFill>
                <a:latin typeface="Georgia" pitchFamily="1" panose="02020603050405020304"/>
              </a:rPr>
              <a:t> </a:t>
            </a:r>
          </a:p>
          <a:p>
            <a:pPr marL="0" marR="0" indent="0" algn="l">
              <a:lnSpc>
                <a:spcPts val="1400"/>
              </a:lnSpc>
              <a:spcBef>
                <a:spcPts val="1680"/>
              </a:spcBef>
              <a:spcAft>
                <a:spcPts val="0"/>
              </a:spcAft>
            </a:pPr>
            <a:r>
              <a:rPr lang="en-US" sz="1250" b="1" spc="-5">
                <a:solidFill>
                  <a:srgbClr val="000000"/>
                </a:solidFill>
                <a:latin typeface="Arial" pitchFamily="2" panose="02020603050405020304"/>
              </a:rPr>
              <a:t>Other Retirement Plans </a:t>
            </a:r>
          </a:p>
          <a:p>
            <a:pPr marL="0" marR="0" indent="182880" algn="l">
              <a:lnSpc>
                <a:spcPts val="1200"/>
              </a:lnSpc>
              <a:spcBef>
                <a:spcPts val="550"/>
              </a:spcBef>
              <a:spcAft>
                <a:spcPts val="0"/>
              </a:spcAft>
              <a:buFont typeface="Georgia"/>
              <a:buAutoNum startAt="1" type="arabicPeriod"/>
            </a:pPr>
            <a:r>
              <a:rPr lang="en-US" sz="1100" spc="-15">
                <a:solidFill>
                  <a:srgbClr val="000000"/>
                </a:solidFill>
                <a:latin typeface="Georgia" pitchFamily="1" panose="02020603050405020304"/>
              </a:rPr>
              <a:t>Type of Plan: </a:t>
            </a:r>
          </a:p>
          <a:p>
            <a:pPr marL="0" marR="0" indent="0" algn="l">
              <a:lnSpc>
                <a:spcPts val="1400"/>
              </a:lnSpc>
              <a:spcBef>
                <a:spcPts val="525"/>
              </a:spcBef>
              <a:spcAft>
                <a:spcPts val="0"/>
              </a:spcAft>
            </a:pP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401(k)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Profit-Sharing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ESOP (Employee Stock Ownership Plan)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Pension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Other </a:t>
            </a:r>
          </a:p>
          <a:p>
            <a:pPr marL="0" marR="0" indent="0" algn="l">
              <a:lnSpc>
                <a:spcPts val="1200"/>
              </a:lnSpc>
              <a:spcBef>
                <a:spcPts val="55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Employer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Plan Sponsor Name: Same as Employer or: </a:t>
            </a:r>
            <a:r>
              <a:rPr lang="en-US" sz="100" spc="0">
                <a:solidFill>
                  <a:srgbClr val="000000"/>
                </a:solidFill>
                <a:latin typeface="Georgia" pitchFamily="1" panose="02020603050405020304"/>
              </a:rPr>
              <a:t> </a:t>
            </a:r>
          </a:p>
          <a:p>
            <a:pPr marL="0" marR="0" indent="0" algn="l">
              <a:lnSpc>
                <a:spcPts val="1200"/>
              </a:lnSpc>
              <a:spcBef>
                <a:spcPts val="86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Customer Service 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Beneficiary:  </a:t>
            </a:r>
            <a:r>
              <a:rPr lang="en-US" sz="1050" spc="0">
                <a:solidFill>
                  <a:srgbClr val="000000"/>
                </a:solidFill>
                <a:latin typeface="Georgia" pitchFamily="1" panose="02020603050405020304"/>
              </a:rPr>
              <a:t>Contingent: </a:t>
            </a:r>
          </a:p>
          <a:p>
            <a:pPr marL="0" marR="0" indent="182880" algn="l">
              <a:lnSpc>
                <a:spcPts val="1200"/>
              </a:lnSpc>
              <a:spcBef>
                <a:spcPts val="2415"/>
              </a:spcBef>
              <a:spcAft>
                <a:spcPts val="0"/>
              </a:spcAft>
              <a:buFont typeface="Georgia"/>
              <a:buAutoNum type="arabicPeriod"/>
            </a:pPr>
            <a:r>
              <a:rPr lang="en-US" sz="1100" spc="-5">
                <a:solidFill>
                  <a:srgbClr val="000000"/>
                </a:solidFill>
                <a:latin typeface="Georgia" pitchFamily="1" panose="02020603050405020304"/>
              </a:rPr>
              <a:t>Type of Plan: </a:t>
            </a:r>
          </a:p>
          <a:p>
            <a:pPr marL="0" marR="0" indent="0" algn="l">
              <a:lnSpc>
                <a:spcPts val="1400"/>
              </a:lnSpc>
              <a:spcBef>
                <a:spcPts val="525"/>
              </a:spcBef>
              <a:spcAft>
                <a:spcPts val="0"/>
              </a:spcAft>
            </a:pP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401(k)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Profit-Sharing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ESOP (Employee Stock Ownership Plan)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Pension </a:t>
            </a:r>
            <a:r>
              <a:rPr lang="en-US" sz="1250" spc="20">
                <a:solidFill>
                  <a:srgbClr val="000000"/>
                </a:solidFill>
                <a:latin typeface="Garamond" pitchFamily="1" panose="02020603050405020304"/>
              </a:rPr>
              <a:t>O </a:t>
            </a:r>
            <a:r>
              <a:rPr lang="en-US" sz="1100" spc="20">
                <a:solidFill>
                  <a:srgbClr val="000000"/>
                </a:solidFill>
                <a:latin typeface="Georgia" pitchFamily="1" panose="02020603050405020304"/>
              </a:rPr>
              <a:t>Other </a:t>
            </a:r>
          </a:p>
          <a:p>
            <a:pPr marL="0" marR="0" indent="0" algn="l">
              <a:lnSpc>
                <a:spcPts val="1200"/>
              </a:lnSpc>
              <a:spcBef>
                <a:spcPts val="55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Employer Name: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Plan Sponsor Name: Same as Employer or: </a:t>
            </a:r>
            <a:r>
              <a:rPr lang="en-US" sz="100" spc="0">
                <a:solidFill>
                  <a:srgbClr val="000000"/>
                </a:solidFill>
                <a:latin typeface="Georgia" pitchFamily="1" panose="02020603050405020304"/>
              </a:rPr>
              <a:t> </a:t>
            </a:r>
          </a:p>
          <a:p>
            <a:pPr marL="0" marR="0" indent="0" algn="l">
              <a:lnSpc>
                <a:spcPts val="1200"/>
              </a:lnSpc>
              <a:spcBef>
                <a:spcPts val="840"/>
              </a:spcBef>
              <a:spcAft>
                <a:spcPts val="0"/>
              </a:spcAft>
              <a:tabLst>
                <a:tab algn="l" pos="310896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3520440"/>
              </a:tabLst>
            </a:pPr>
            <a:r>
              <a:rPr lang="en-US" sz="1050" spc="0">
                <a:solidFill>
                  <a:srgbClr val="000000"/>
                </a:solidFill>
                <a:latin typeface="Georgia" pitchFamily="1" panose="02020603050405020304"/>
              </a:rPr>
              <a:t>Customer Service Telephone Number:  </a:t>
            </a:r>
            <a:r>
              <a:rPr lang="en-US" sz="100" spc="0">
                <a:solidFill>
                  <a:srgbClr val="000000"/>
                </a:solidFill>
                <a:latin typeface="Georgia" pitchFamily="1" panose="02020603050405020304"/>
              </a:rPr>
              <a:t> </a:t>
            </a:r>
          </a:p>
          <a:p>
            <a:pPr marL="0" marR="0" indent="0" algn="l">
              <a:lnSpc>
                <a:spcPts val="1200"/>
              </a:lnSpc>
              <a:spcBef>
                <a:spcPts val="645"/>
              </a:spcBef>
              <a:spcAft>
                <a:spcPts val="2180"/>
              </a:spcAft>
              <a:tabLst>
                <a:tab algn="r" pos="3520440"/>
              </a:tabLst>
            </a:pPr>
            <a:r>
              <a:rPr lang="en-US" sz="1050" spc="0">
                <a:solidFill>
                  <a:srgbClr val="000000"/>
                </a:solidFill>
                <a:latin typeface="Georgia" pitchFamily="1" panose="02020603050405020304"/>
              </a:rPr>
              <a:t>Beneficiary:  </a:t>
            </a:r>
            <a:r>
              <a:rPr lang="en-US" sz="1050" spc="0">
                <a:solidFill>
                  <a:srgbClr val="000000"/>
                </a:solidFill>
                <a:latin typeface="Georgia" pitchFamily="1" panose="02020603050405020304"/>
              </a:rPr>
              <a:t>Contingent: </a:t>
            </a:r>
          </a:p>
        </p:txBody>
      </p:sp>
      <p:cxnSp>
        <p:nvCxnSpPr>
          <p:cNvPr id="6" name=""/>
          <p:cNvCxnSpPr/>
          <p:nvPr/>
        </p:nvCxnSpPr>
        <p:spPr>
          <a:xfrm>
            <a:off x="652145" y="1972310"/>
            <a:ext cx="6414135" cy="0"/>
          </a:xfrm>
          <a:prstGeom prst="line">
            <a:avLst/>
          </a:prstGeom>
          <a:ln w="8890" cmpd="sng">
            <a:solidFill>
              <a:srgbClr val="000000"/>
            </a:solidFill>
          </a:ln>
        </p:spPr>
      </p:cxnSp>
      <p:cxnSp>
        <p:nvCxnSpPr>
          <p:cNvPr id="7" name=""/>
          <p:cNvCxnSpPr/>
          <p:nvPr/>
        </p:nvCxnSpPr>
        <p:spPr>
          <a:xfrm>
            <a:off x="652145" y="4218305"/>
            <a:ext cx="6414135" cy="0"/>
          </a:xfrm>
          <a:prstGeom prst="line">
            <a:avLst/>
          </a:prstGeom>
          <a:ln w="8890" cmpd="sng">
            <a:solidFill>
              <a:srgbClr val="000000"/>
            </a:solidFill>
          </a:ln>
        </p:spPr>
      </p:cxnSp>
    </p:spTree>
  </p:cSld>
  <p:clrMapOvr>
    <a:masterClrMapping/>
  </p:clrMapOvr>
</p:sld>
</file>

<file path=ppt/slides/slide9.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2566670" y="9535160"/>
            <a:ext cx="2679065" cy="139700"/>
          </a:xfrm>
          <a:prstGeom prst="rect">
            <a:avLst/>
          </a:prstGeom>
          <a:noFill/>
          <a:ln w="0" cmpd="sng">
            <a:noFill/>
            <a:prstDash val="solid"/>
          </a:ln>
        </p:spPr>
        <p:txBody>
          <a:bodyPr vert="horz" lIns="0" tIns="0" rIns="0" bIns="0" anchor="t"/>
          <a:lstStyle/>
          <a:p>
            <a:pPr marL="0" marR="0" indent="0" algn="l">
              <a:lnSpc>
                <a:spcPts val="1100"/>
              </a:lnSpc>
              <a:spcAft>
                <a:spcPts val="0"/>
              </a:spcAft>
            </a:pPr>
            <a:r>
              <a:rPr lang="en-US" sz="1000" b="1" spc="0">
                <a:solidFill>
                  <a:srgbClr val="000000"/>
                </a:solidFill>
                <a:latin typeface="Arial" pitchFamily="2" panose="02020603050405020304"/>
              </a:rPr>
              <a:t>14</a:t>
            </a:r>
            <a:r>
              <a:rPr lang="en-US" sz="900" spc="0">
                <a:solidFill>
                  <a:srgbClr val="000000"/>
                </a:solidFill>
                <a:latin typeface="Arial" pitchFamily="2" panose="02020603050405020304"/>
              </a:rPr>
              <a:t>NARFE: BE PREPARED FOR LIFE’S EVENTS </a:t>
            </a:r>
          </a:p>
        </p:txBody>
      </p:sp>
      <p:sp>
        <p:nvSpPr>
          <p:cNvPr id="3" name=""/>
          <p:cNvSpPr/>
          <p:nvPr>
            <p:ph type="body" idx="10"/>
          </p:nvPr>
        </p:nvSpPr>
        <p:spPr>
          <a:xfrm>
            <a:off x="661670" y="457200"/>
            <a:ext cx="6413500" cy="487680"/>
          </a:xfrm>
          <a:prstGeom prst="rect">
            <a:avLst/>
          </a:prstGeom>
          <a:noFill/>
          <a:ln w="0" cmpd="sng">
            <a:noFill/>
            <a:prstDash val="solid"/>
          </a:ln>
        </p:spPr>
        <p:txBody>
          <a:bodyPr vert="horz" lIns="0" tIns="7620" rIns="0" bIns="0" anchor="t">
            <a:normAutofit fontScale="90000"/>
          </a:bodyPr>
          <a:lstStyle/>
          <a:p>
            <a:pPr marL="0" marR="0" indent="0" algn="ctr">
              <a:lnSpc>
                <a:spcPts val="2500"/>
              </a:lnSpc>
              <a:spcAft>
                <a:spcPts val="1290"/>
              </a:spcAft>
            </a:pPr>
            <a:r>
              <a:rPr lang="en-US" sz="2150" spc="105">
                <a:solidFill>
                  <a:srgbClr val="000000"/>
                </a:solidFill>
                <a:latin typeface="Times New Roman" pitchFamily="1" panose="02020603050405020304"/>
              </a:rPr>
              <a:t>FINANCIAL INFORMATION </a:t>
            </a:r>
          </a:p>
        </p:txBody>
      </p:sp>
      <p:sp>
        <p:nvSpPr>
          <p:cNvPr id="4" name=""/>
          <p:cNvSpPr/>
          <p:nvPr>
            <p:ph type="body" idx="10"/>
          </p:nvPr>
        </p:nvSpPr>
        <p:spPr>
          <a:xfrm>
            <a:off x="661670" y="944880"/>
            <a:ext cx="6413500" cy="8592185"/>
          </a:xfrm>
          <a:prstGeom prst="rect">
            <a:avLst/>
          </a:prstGeom>
          <a:noFill/>
          <a:ln w="0" cmpd="sng">
            <a:noFill/>
            <a:prstDash val="solid"/>
          </a:ln>
        </p:spPr>
        <p:txBody>
          <a:bodyPr vert="horz" lIns="0" tIns="6350" rIns="0" bIns="0" anchor="t"/>
          <a:lstStyle/>
          <a:p>
            <a:pPr marL="0" marR="0" indent="0" algn="l">
              <a:lnSpc>
                <a:spcPts val="1400"/>
              </a:lnSpc>
              <a:spcAft>
                <a:spcPts val="0"/>
              </a:spcAft>
            </a:pPr>
            <a:r>
              <a:rPr lang="en-US" sz="1250" b="1" spc="-15">
                <a:solidFill>
                  <a:srgbClr val="000000"/>
                </a:solidFill>
                <a:latin typeface="Arial" pitchFamily="2" panose="02020603050405020304"/>
              </a:rPr>
              <a:t>ADVISERS </a:t>
            </a:r>
          </a:p>
          <a:p>
            <a:pPr marL="0" marR="0" indent="0" algn="l">
              <a:lnSpc>
                <a:spcPts val="1200"/>
              </a:lnSpc>
              <a:spcBef>
                <a:spcPts val="580"/>
              </a:spcBef>
              <a:spcAft>
                <a:spcPts val="0"/>
              </a:spcAft>
              <a:tabLst>
                <a:tab algn="r" pos="6400800"/>
              </a:tabLst>
            </a:pPr>
            <a:r>
              <a:rPr lang="en-US" sz="1050" b="1" spc="0">
                <a:solidFill>
                  <a:srgbClr val="000000"/>
                </a:solidFill>
                <a:latin typeface="Georgia" pitchFamily="1" panose="02020603050405020304"/>
              </a:rPr>
              <a:t>Financial Adviser: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130"/>
              </a:spcBef>
              <a:spcAft>
                <a:spcPts val="0"/>
              </a:spcAft>
              <a:tabLst>
                <a:tab algn="r" pos="6400800"/>
              </a:tabLst>
            </a:pPr>
            <a:r>
              <a:rPr lang="en-US" sz="1050" b="1" spc="0">
                <a:solidFill>
                  <a:srgbClr val="000000"/>
                </a:solidFill>
                <a:latin typeface="Georgia" pitchFamily="1" panose="02020603050405020304"/>
              </a:rPr>
              <a:t>CPA/Accountant: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200"/>
              </a:lnSpc>
              <a:spcBef>
                <a:spcPts val="2160"/>
              </a:spcBef>
              <a:spcAft>
                <a:spcPts val="0"/>
              </a:spcAft>
              <a:tabLst>
                <a:tab algn="r" pos="6400800"/>
              </a:tabLst>
            </a:pPr>
            <a:r>
              <a:rPr lang="en-US" sz="1050" b="1" spc="0">
                <a:solidFill>
                  <a:srgbClr val="000000"/>
                </a:solidFill>
                <a:latin typeface="Georgia" pitchFamily="1" panose="02020603050405020304"/>
              </a:rPr>
              <a:t>Stock Broker:  </a:t>
            </a:r>
            <a:r>
              <a:rPr lang="en-US" sz="100" b="1"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45"/>
              </a:spcBef>
              <a:spcAft>
                <a:spcPts val="0"/>
              </a:spcAft>
              <a:tabLst>
                <a:tab algn="r" pos="6400800"/>
              </a:tabLst>
            </a:pPr>
            <a:r>
              <a:rPr lang="en-US" sz="1050" spc="0">
                <a:solidFill>
                  <a:srgbClr val="000000"/>
                </a:solidFill>
                <a:latin typeface="Georgia" pitchFamily="1" panose="02020603050405020304"/>
              </a:rPr>
              <a:t>Telephone Number:  </a:t>
            </a:r>
            <a:r>
              <a:rPr lang="en-US" sz="100" spc="0">
                <a:solidFill>
                  <a:srgbClr val="000000"/>
                </a:solidFill>
                <a:latin typeface="Georgia" pitchFamily="1" panose="02020603050405020304"/>
              </a:rPr>
              <a:t> </a:t>
            </a:r>
          </a:p>
          <a:p>
            <a:pPr marL="0" marR="0" indent="0" algn="l">
              <a:lnSpc>
                <a:spcPts val="1400"/>
              </a:lnSpc>
              <a:spcBef>
                <a:spcPts val="1680"/>
              </a:spcBef>
              <a:spcAft>
                <a:spcPts val="0"/>
              </a:spcAft>
            </a:pPr>
            <a:r>
              <a:rPr lang="en-US" sz="1250" b="1" spc="0">
                <a:solidFill>
                  <a:srgbClr val="000000"/>
                </a:solidFill>
                <a:latin typeface="Arial" pitchFamily="2" panose="02020603050405020304"/>
              </a:rPr>
              <a:t>CASH AND EQUITY ACCOUNTS </a:t>
            </a:r>
          </a:p>
          <a:p>
            <a:pPr marL="0" marR="0" indent="137160" algn="l">
              <a:lnSpc>
                <a:spcPts val="1400"/>
              </a:lnSpc>
              <a:spcBef>
                <a:spcPts val="455"/>
              </a:spcBef>
              <a:spcAft>
                <a:spcPts val="0"/>
              </a:spcAft>
              <a:buFont typeface="Georgia"/>
              <a:buAutoNum startAt="1" type="arabicPeriod"/>
            </a:pPr>
            <a:r>
              <a:rPr lang="en-US" sz="1050" spc="30">
                <a:solidFill>
                  <a:srgbClr val="000000"/>
                </a:solidFill>
                <a:latin typeface="Georgia" pitchFamily="1" panose="02020603050405020304"/>
              </a:rPr>
              <a:t>Type of Account: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Checking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Savings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CD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Money Market </a:t>
            </a:r>
            <a:r>
              <a:rPr lang="en-US" sz="1400" spc="30">
                <a:solidFill>
                  <a:srgbClr val="000000"/>
                </a:solidFill>
                <a:latin typeface="Bookman Old Style" pitchFamily="1" panose="02020603050405020304"/>
              </a:rPr>
              <a:t>0 </a:t>
            </a:r>
            <a:r>
              <a:rPr lang="en-US" sz="1050" spc="30">
                <a:solidFill>
                  <a:srgbClr val="000000"/>
                </a:solidFill>
                <a:latin typeface="Georgia" pitchFamily="1" panose="02020603050405020304"/>
              </a:rPr>
              <a:t>Other </a:t>
            </a:r>
          </a:p>
          <a:p>
            <a:pPr marL="0" marR="0" indent="0" algn="l">
              <a:lnSpc>
                <a:spcPts val="1200"/>
              </a:lnSpc>
              <a:spcBef>
                <a:spcPts val="56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137160" algn="l">
              <a:lnSpc>
                <a:spcPts val="1400"/>
              </a:lnSpc>
              <a:spcBef>
                <a:spcPts val="1695"/>
              </a:spcBef>
              <a:spcAft>
                <a:spcPts val="0"/>
              </a:spcAft>
              <a:buFont typeface="Georgia"/>
              <a:buAutoNum type="arabicPeriod"/>
            </a:pPr>
            <a:r>
              <a:rPr lang="en-US" sz="1100" spc="35">
                <a:solidFill>
                  <a:srgbClr val="000000"/>
                </a:solidFill>
                <a:latin typeface="Georgia" pitchFamily="1" panose="02020603050405020304"/>
              </a:rPr>
              <a:t>Type of Account: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Checking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Savings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CD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Money Market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Other </a:t>
            </a:r>
          </a:p>
          <a:p>
            <a:pPr marL="0" marR="0" indent="0" algn="l">
              <a:lnSpc>
                <a:spcPts val="1200"/>
              </a:lnSpc>
              <a:spcBef>
                <a:spcPts val="565"/>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3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a:p>
            <a:pPr marL="0" marR="0" indent="137160" algn="l">
              <a:lnSpc>
                <a:spcPts val="1400"/>
              </a:lnSpc>
              <a:spcBef>
                <a:spcPts val="1700"/>
              </a:spcBef>
              <a:spcAft>
                <a:spcPts val="0"/>
              </a:spcAft>
              <a:buFont typeface="Georgia"/>
              <a:buAutoNum type="arabicPeriod"/>
            </a:pPr>
            <a:r>
              <a:rPr lang="en-US" sz="1100" spc="35">
                <a:solidFill>
                  <a:srgbClr val="000000"/>
                </a:solidFill>
                <a:latin typeface="Georgia" pitchFamily="1" panose="02020603050405020304"/>
              </a:rPr>
              <a:t>Type of Account: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Checking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Savings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CD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Money Market </a:t>
            </a:r>
            <a:r>
              <a:rPr lang="en-US" sz="1400" spc="35">
                <a:solidFill>
                  <a:srgbClr val="000000"/>
                </a:solidFill>
                <a:latin typeface="Bookman Old Style" pitchFamily="1" panose="02020603050405020304"/>
              </a:rPr>
              <a:t>0 </a:t>
            </a:r>
            <a:r>
              <a:rPr lang="en-US" sz="1100" spc="35">
                <a:solidFill>
                  <a:srgbClr val="000000"/>
                </a:solidFill>
                <a:latin typeface="Georgia" pitchFamily="1" panose="02020603050405020304"/>
              </a:rPr>
              <a:t>Other </a:t>
            </a:r>
          </a:p>
          <a:p>
            <a:pPr marL="0" marR="0" indent="0" algn="l">
              <a:lnSpc>
                <a:spcPts val="1200"/>
              </a:lnSpc>
              <a:spcBef>
                <a:spcPts val="560"/>
              </a:spcBef>
              <a:spcAft>
                <a:spcPts val="0"/>
              </a:spcAft>
              <a:tabLst>
                <a:tab algn="r" pos="6400800"/>
              </a:tabLst>
            </a:pPr>
            <a:r>
              <a:rPr lang="en-US" sz="1050" spc="0">
                <a:solidFill>
                  <a:srgbClr val="000000"/>
                </a:solidFill>
                <a:latin typeface="Georgia" pitchFamily="1" panose="02020603050405020304"/>
              </a:rPr>
              <a:t>Account Balance: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Financial Institution Name:  </a:t>
            </a:r>
            <a:r>
              <a:rPr lang="en-US" sz="100" spc="0">
                <a:solidFill>
                  <a:srgbClr val="000000"/>
                </a:solidFill>
                <a:latin typeface="Georgia" pitchFamily="1" panose="02020603050405020304"/>
              </a:rPr>
              <a:t> </a:t>
            </a:r>
          </a:p>
          <a:p>
            <a:pPr marL="0" marR="0" indent="0" algn="l">
              <a:lnSpc>
                <a:spcPts val="1200"/>
              </a:lnSpc>
              <a:spcBef>
                <a:spcPts val="670"/>
              </a:spcBef>
              <a:spcAft>
                <a:spcPts val="0"/>
              </a:spcAft>
              <a:tabLst>
                <a:tab algn="r" pos="6400800"/>
              </a:tabLst>
            </a:pPr>
            <a:r>
              <a:rPr lang="en-US" sz="1050" spc="0">
                <a:solidFill>
                  <a:srgbClr val="000000"/>
                </a:solidFill>
                <a:latin typeface="Georgia" pitchFamily="1" panose="02020603050405020304"/>
              </a:rPr>
              <a:t>Address:  </a:t>
            </a:r>
            <a:r>
              <a:rPr lang="en-US" sz="100" spc="0">
                <a:solidFill>
                  <a:srgbClr val="000000"/>
                </a:solidFill>
                <a:latin typeface="Georgia" pitchFamily="1" panose="02020603050405020304"/>
              </a:rPr>
              <a:t> </a:t>
            </a:r>
          </a:p>
          <a:p>
            <a:pPr marL="0" marR="0" indent="0" algn="l">
              <a:lnSpc>
                <a:spcPts val="1200"/>
              </a:lnSpc>
              <a:spcBef>
                <a:spcPts val="665"/>
              </a:spcBef>
              <a:spcAft>
                <a:spcPts val="0"/>
              </a:spcAft>
              <a:tabLst>
                <a:tab algn="r" pos="6400800"/>
              </a:tabLst>
            </a:pPr>
            <a:r>
              <a:rPr lang="en-US" sz="1050" spc="0">
                <a:solidFill>
                  <a:srgbClr val="000000"/>
                </a:solidFill>
                <a:latin typeface="Georgia" pitchFamily="1" panose="02020603050405020304"/>
              </a:rPr>
              <a:t>Account Number:  </a:t>
            </a:r>
            <a:r>
              <a:rPr lang="en-US" sz="100" spc="0">
                <a:solidFill>
                  <a:srgbClr val="000000"/>
                </a:solidFill>
                <a:latin typeface="Georgia" pitchFamily="1" panose="02020603050405020304"/>
              </a:rPr>
              <a:t> </a:t>
            </a:r>
          </a:p>
          <a:p>
            <a:pPr marL="0" marR="0" indent="0" algn="l">
              <a:lnSpc>
                <a:spcPts val="1800"/>
              </a:lnSpc>
              <a:spcBef>
                <a:spcPts val="10"/>
              </a:spcBef>
              <a:spcAft>
                <a:spcPts val="0"/>
              </a:spcAft>
              <a:tabLst>
                <a:tab algn="l" pos="3063240"/>
                <a:tab algn="r" pos="6400800"/>
              </a:tabLst>
            </a:pPr>
            <a:r>
              <a:rPr lang="en-US" sz="1050" spc="0">
                <a:solidFill>
                  <a:srgbClr val="000000"/>
                </a:solidFill>
                <a:latin typeface="Georgia" pitchFamily="1" panose="02020603050405020304"/>
              </a:rPr>
              <a:t>Contact Person:  </a:t>
            </a:r>
            <a:r>
              <a:rPr lang="en-US" sz="1050" spc="0">
                <a:solidFill>
                  <a:srgbClr val="000000"/>
                </a:solidFill>
                <a:latin typeface="Georgia" pitchFamily="1" panose="02020603050405020304"/>
              </a:rPr>
              <a:t>Phone Number: </a:t>
            </a:r>
            <a:r>
              <a:rPr lang="en-US" sz="100" spc="0">
                <a:solidFill>
                  <a:srgbClr val="000000"/>
                </a:solidFill>
                <a:latin typeface="Georgia" pitchFamily="1" panose="02020603050405020304"/>
              </a:rPr>
              <a:t> </a:t>
            </a:r>
            <a:br/>
            <a:r>
              <a:rPr lang="en-US" sz="1050" spc="0">
                <a:solidFill>
                  <a:srgbClr val="000000"/>
                </a:solidFill>
                <a:latin typeface="Georgia" pitchFamily="1" panose="02020603050405020304"/>
              </a:rPr>
              <a:t>Provide user ID and password for online access: </a:t>
            </a:r>
          </a:p>
        </p:txBody>
      </p:sp>
    </p:spTree>
  </p:cSld>
  <p:clrMapOvr>
    <a:masterClrMapping/>
  </p:clrMapOvr>
</p:sld>
</file>

<file path=ppt/theme/theme.xml><?xml version="1.0" encoding="utf-8"?>
<a:theme xmlns:p="http://schemas.openxmlformats.org/presentationml/2006/main" xmlns:r="http://schemas.openxmlformats.org/officeDocument/2006/relationships" xmlns:a="http://schemas.openxmlformats.org/drawingml/2006/main" xmlns:dc="http://purl.org/dc/elements/1.1/" xmlns:cp="http://schemas.openxmlformats.org/package/2006/metadata/core-properties" name="default layout">
  <a:themeElements>
    <a:clrScheme name="Office">
      <a:dk1>
        <a:sysClr val="windowText"/>
      </a:dk1>
      <a:lt1>
        <a:sysClr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theme>
</file>

<file path=docProps/core.xml><?xml version="1.0" encoding="utf-8"?>
<cp:coreProperties xmlns:dcterms="http://purl.org/dc/terms/" xmlns:xsi="http://www.w3.org/2001/XMLSchema-instance" xmlns:p="http://schemas.openxmlformats.org/presentationml/2006/main" xmlns:r="http://schemas.openxmlformats.org/officeDocument/2006/relationships" xmlns:a="http://schemas.openxmlformats.org/drawingml/2006/main" xmlns:dc="http://purl.org/dc/elements/1.1/" xmlns:cp="http://schemas.openxmlformats.org/package/2006/metadata/core-properties">
  <dcterms:created xsi:type="dcterms:W3CDTF">2023-04-24T13:44:30Z</dcterms:created>
  <dcterms:modified xsi:type="dcterms:W3CDTF">2023-04-24T13:44:30Z</dcterms:modified>
</cp:coreProperties>
</file>