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65" r:id="rId4"/>
    <p:sldId id="263" r:id="rId5"/>
    <p:sldId id="257" r:id="rId6"/>
    <p:sldId id="262" r:id="rId7"/>
    <p:sldId id="266" r:id="rId8"/>
    <p:sldId id="267" r:id="rId9"/>
    <p:sldId id="270" r:id="rId10"/>
    <p:sldId id="269" r:id="rId11"/>
    <p:sldId id="268" r:id="rId12"/>
    <p:sldId id="271" r:id="rId13"/>
    <p:sldId id="260" r:id="rId14"/>
  </p:sldIdLst>
  <p:sldSz cx="12188825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300"/>
    <a:srgbClr val="FAE400"/>
    <a:srgbClr val="FFC000"/>
    <a:srgbClr val="EBECDF"/>
    <a:srgbClr val="006491"/>
    <a:srgbClr val="DC3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1"/>
    <p:restoredTop sz="94286"/>
  </p:normalViewPr>
  <p:slideViewPr>
    <p:cSldViewPr snapToGrid="0" snapToObjects="1">
      <p:cViewPr varScale="1">
        <p:scale>
          <a:sx n="87" d="100"/>
          <a:sy n="87" d="100"/>
        </p:scale>
        <p:origin x="154" y="41"/>
      </p:cViewPr>
      <p:guideLst>
        <p:guide orient="horz" pos="2160"/>
        <p:guide pos="288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C0BD7A-3B7E-BA4C-8633-332707BE5848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149231-B891-FC43-917C-0C15EEEF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150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1256D8-ABCC-7540-80FE-3C3CB22D7608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1D6134-14B5-BE4F-8909-9278DB4B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501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D6134-14B5-BE4F-8909-9278DB4B27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9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CFD746-C83E-674B-879B-87F8B074A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4655" y="2959100"/>
            <a:ext cx="6166912" cy="1162050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4655" y="4241800"/>
            <a:ext cx="6166912" cy="139700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541" y="6356351"/>
            <a:ext cx="284405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523EC-FBE9-F944-A21C-1D24C6307F6F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6225" y="6356351"/>
            <a:ext cx="284405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221A3B-3924-B04A-A496-7CB8DC41F6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1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80A1-6BE7-4540-A521-AABAA8BFD413}" type="datetime1">
              <a:rPr lang="en-US" smtClean="0"/>
              <a:t>5/18/2021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0437101-3E68-7647-9E74-A0113595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319" y="6356351"/>
            <a:ext cx="51630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220449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1352551"/>
            <a:ext cx="3089529" cy="4773613"/>
          </a:xfrm>
        </p:spPr>
        <p:txBody>
          <a:bodyPr vert="eaVert"/>
          <a:lstStyle>
            <a:lvl1pPr>
              <a:lnSpc>
                <a:spcPts val="3200"/>
              </a:lnSpc>
              <a:defRPr>
                <a:solidFill>
                  <a:srgbClr val="0064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5545" y="1352551"/>
            <a:ext cx="8168206" cy="477361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04E20834-5D09-9741-812C-24EE37489303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32221A3B-3924-B04A-A496-7CB8DC41F6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BBE3F9F-15D6-6C44-90D9-AA2FE1E1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319" y="6356351"/>
            <a:ext cx="5163006" cy="365125"/>
          </a:xfrm>
          <a:prstGeom prst="rect">
            <a:avLst/>
          </a:prstGeom>
        </p:spPr>
        <p:txBody>
          <a:bodyPr/>
          <a:lstStyle>
            <a:lvl1pPr>
              <a:defRPr sz="900" spc="100" baseline="0"/>
            </a:lvl1pPr>
          </a:lstStyle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217603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45" y="0"/>
            <a:ext cx="9894956" cy="1219200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5545" y="6356351"/>
            <a:ext cx="2987955" cy="365125"/>
          </a:xfrm>
        </p:spPr>
        <p:txBody>
          <a:bodyPr/>
          <a:lstStyle>
            <a:lvl1pPr>
              <a:defRPr>
                <a:solidFill>
                  <a:srgbClr val="006491"/>
                </a:solidFill>
              </a:defRPr>
            </a:lvl1pPr>
          </a:lstStyle>
          <a:p>
            <a:fld id="{74EC077F-1822-9B4D-B466-2AEAFFB9F37D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3208031" cy="365125"/>
          </a:xfrm>
        </p:spPr>
        <p:txBody>
          <a:bodyPr/>
          <a:lstStyle>
            <a:lvl1pPr>
              <a:defRPr>
                <a:solidFill>
                  <a:srgbClr val="006491"/>
                </a:solidFill>
              </a:defRPr>
            </a:lvl1pPr>
          </a:lstStyle>
          <a:p>
            <a:fld id="{32221A3B-3924-B04A-A496-7CB8DC41F6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AD3DE8-1951-F847-91D5-A293A573B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319" y="6356351"/>
            <a:ext cx="5163006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b="1" spc="100" baseline="0">
                <a:solidFill>
                  <a:srgbClr val="00649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5925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FDC68DE-499D-EA43-9601-F2FC89419E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833" y="2985768"/>
            <a:ext cx="10360501" cy="1128149"/>
          </a:xfrm>
        </p:spPr>
        <p:txBody>
          <a:bodyPr anchor="t"/>
          <a:lstStyle>
            <a:lvl1pPr algn="ctr">
              <a:defRPr sz="4000" b="1" cap="none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4113916"/>
            <a:ext cx="10360501" cy="510736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B5C6CAF-2E10-9443-B2EA-6B605012E3CF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2221A3B-3924-B04A-A496-7CB8DC41F6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A0EDB8C-E2A5-AA45-A327-1A20BB4BC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319" y="6356351"/>
            <a:ext cx="5163006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b="1" spc="10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259200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45" y="1"/>
            <a:ext cx="9801847" cy="12128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545" y="1574801"/>
            <a:ext cx="5527294" cy="4551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574801"/>
            <a:ext cx="5383398" cy="4551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6A54-87C1-3044-87B6-99540C6F5A49}" type="datetime1">
              <a:rPr lang="en-US" smtClean="0"/>
              <a:t>5/18/2021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69DE16-BF1C-AA46-A6EB-731D7961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319" y="6356351"/>
            <a:ext cx="51630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194756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45" y="2"/>
            <a:ext cx="9878027" cy="121284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546" y="1492174"/>
            <a:ext cx="55294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46" y="2131936"/>
            <a:ext cx="5529410" cy="3994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492174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31936"/>
            <a:ext cx="5387630" cy="3994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03A-F419-8746-AB7D-AF1A1AEE378A}" type="datetime1">
              <a:rPr lang="en-US" smtClean="0"/>
              <a:t>5/18/2021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7778B78-2A02-7742-B1EB-D8499171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319" y="6356351"/>
            <a:ext cx="51630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115768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4B97-2EDC-A045-AE30-91F808D20E6D}" type="datetime1">
              <a:rPr lang="en-US" smtClean="0"/>
              <a:t>5/18/2021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D4C042-3A8D-874C-89FD-E9142B51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319" y="6356351"/>
            <a:ext cx="51630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402312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E3BB-3CD5-5F49-B315-16A4FC60C567}" type="datetime1">
              <a:rPr lang="en-US" smtClean="0"/>
              <a:t>5/18/2021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4A08C-E07D-D943-B9DA-83428D926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319" y="6356351"/>
            <a:ext cx="51630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325595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545" y="0"/>
            <a:ext cx="9844169" cy="1219200"/>
          </a:xfrm>
        </p:spPr>
        <p:txBody>
          <a:bodyPr anchor="ctr">
            <a:normAutofit/>
          </a:bodyPr>
          <a:lstStyle>
            <a:lvl1pPr algn="l"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1473201"/>
            <a:ext cx="6813892" cy="47736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546" y="1473201"/>
            <a:ext cx="4153935" cy="47736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E605-DDB5-FA4F-8254-9ADC92CA5E61}" type="datetime1">
              <a:rPr lang="en-US" smtClean="0"/>
              <a:t>5/18/2021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DF0C440-D4FC-054A-A499-B40DF0AE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319" y="6356351"/>
            <a:ext cx="51630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283002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>
                <a:solidFill>
                  <a:srgbClr val="DC3E3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1295400"/>
            <a:ext cx="7313295" cy="3432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649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FD75-198B-BC42-BEDC-3470232CBD8E}" type="datetime1">
              <a:rPr lang="en-US" smtClean="0"/>
              <a:t>5/18/2021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421D97C-6E74-7D4B-8B17-A434C9A53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319" y="6356351"/>
            <a:ext cx="51630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85177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9A11B2-4F67-1B4F-B6E1-1A31B401A781}"/>
              </a:ext>
            </a:extLst>
          </p:cNvPr>
          <p:cNvPicPr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" y="562"/>
            <a:ext cx="12186380" cy="12186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546" y="0"/>
            <a:ext cx="1010656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546" y="1511301"/>
            <a:ext cx="11113838" cy="461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5545" y="6356351"/>
            <a:ext cx="298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491"/>
                </a:solidFill>
              </a:defRPr>
            </a:lvl1pPr>
          </a:lstStyle>
          <a:p>
            <a:fld id="{63E6FB5B-CC64-314D-95FD-88B60606DB48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31911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6491"/>
                </a:solidFill>
              </a:defRPr>
            </a:lvl1pPr>
          </a:lstStyle>
          <a:p>
            <a:fld id="{32221A3B-3924-B04A-A496-7CB8DC41F6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0D318DE-E513-5A41-8EC2-1A32AD5BE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319" y="6356351"/>
            <a:ext cx="5163006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b="1" spc="100" baseline="0">
                <a:solidFill>
                  <a:srgbClr val="00649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57992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rgbClr val="FFC30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Federation Update 2021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504655" y="4476750"/>
            <a:ext cx="6166912" cy="1162050"/>
          </a:xfrm>
        </p:spPr>
        <p:txBody>
          <a:bodyPr>
            <a:normAutofit/>
          </a:bodyPr>
          <a:lstStyle/>
          <a:p>
            <a:r>
              <a:rPr lang="en-US" sz="2800" b="0" dirty="0"/>
              <a:t>Barb </a:t>
            </a:r>
            <a:r>
              <a:rPr lang="en-US" sz="2800" b="0" dirty="0" err="1"/>
              <a:t>Sido</a:t>
            </a:r>
            <a:r>
              <a:rPr lang="en-US" sz="2800" b="0" dirty="0"/>
              <a:t>, CAE</a:t>
            </a:r>
          </a:p>
          <a:p>
            <a:r>
              <a:rPr lang="en-US" sz="2800" b="0" dirty="0"/>
              <a:t>NARFE Executive Director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23EC-FBE9-F944-A21C-1D24C6307F6F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8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4FB0D-7DB9-454A-BCEC-8F837B4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NARFE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80F96-9F1A-B544-84CE-90D7D9043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46" y="1511301"/>
            <a:ext cx="4059018" cy="4614863"/>
          </a:xfrm>
        </p:spPr>
        <p:txBody>
          <a:bodyPr/>
          <a:lstStyle/>
          <a:p>
            <a:r>
              <a:rPr lang="en-US" dirty="0"/>
              <a:t>New Website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26759-3259-9641-92FD-65081B680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169AB-4D3B-6D4C-8925-4C1A1A6B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0DDB3-68F2-334E-8398-97293EF2F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FEDERAL BENEFITS EXPERTS</a:t>
            </a:r>
            <a:endParaRPr lang="en-US" dirty="0"/>
          </a:p>
        </p:txBody>
      </p:sp>
      <p:pic>
        <p:nvPicPr>
          <p:cNvPr id="8" name="Picture 7" descr="website-new-Institu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37" y="1844461"/>
            <a:ext cx="3261998" cy="4163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website-top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71" y="958375"/>
            <a:ext cx="3335191" cy="5049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968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4FB0D-7DB9-454A-BCEC-8F837B4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NARFE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80F96-9F1A-B544-84CE-90D7D9043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46" y="1511301"/>
            <a:ext cx="7105459" cy="4614863"/>
          </a:xfrm>
        </p:spPr>
        <p:txBody>
          <a:bodyPr/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New Congress and Administration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Federal Benefits Institute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26759-3259-9641-92FD-65081B680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169AB-4D3B-6D4C-8925-4C1A1A6B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0DDB3-68F2-334E-8398-97293EF2F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FEDERAL BENEFITS EXPERTS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11451" y="1511301"/>
            <a:ext cx="3496453" cy="4730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837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4FB0D-7DB9-454A-BCEC-8F837B4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NARFE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80F96-9F1A-B544-84CE-90D7D9043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46" y="1511301"/>
            <a:ext cx="3788520" cy="758933"/>
          </a:xfrm>
        </p:spPr>
        <p:txBody>
          <a:bodyPr/>
          <a:lstStyle/>
          <a:p>
            <a:r>
              <a:rPr lang="en-US" dirty="0"/>
              <a:t>Magazine Refresh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26759-3259-9641-92FD-65081B680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169AB-4D3B-6D4C-8925-4C1A1A6B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0DDB3-68F2-334E-8398-97293EF2F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FEDERAL BENEFITS EXPERTS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BCE56B-4D65-5149-91A7-7801F3CDB639}"/>
              </a:ext>
            </a:extLst>
          </p:cNvPr>
          <p:cNvSpPr txBox="1"/>
          <p:nvPr/>
        </p:nvSpPr>
        <p:spPr>
          <a:xfrm>
            <a:off x="2511972" y="2270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cover-o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6" y="2510172"/>
            <a:ext cx="2277145" cy="299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NARFE_01-0221-high-res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81" y="2510172"/>
            <a:ext cx="2280153" cy="299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65546" y="5634348"/>
            <a:ext cx="223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Old Nameplate Design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92781" y="5634348"/>
            <a:ext cx="223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Nameplate Design</a:t>
            </a:r>
          </a:p>
        </p:txBody>
      </p:sp>
      <p:pic>
        <p:nvPicPr>
          <p:cNvPr id="13" name="Picture 12" descr="ww-ol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34" y="1637581"/>
            <a:ext cx="3811800" cy="2486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904734" y="4143972"/>
            <a:ext cx="174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Old Inside Spread Design</a:t>
            </a:r>
          </a:p>
        </p:txBody>
      </p:sp>
      <p:pic>
        <p:nvPicPr>
          <p:cNvPr id="15" name="Picture 14" descr="WW-ne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83" y="3366149"/>
            <a:ext cx="3930502" cy="256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7751283" y="5929437"/>
            <a:ext cx="393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Inside Spread Design</a:t>
            </a:r>
          </a:p>
        </p:txBody>
      </p:sp>
    </p:spTree>
    <p:extLst>
      <p:ext uri="{BB962C8B-B14F-4D97-AF65-F5344CB8AC3E}">
        <p14:creationId xmlns:p14="http://schemas.microsoft.com/office/powerpoint/2010/main" val="3484465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62833" y="3235248"/>
            <a:ext cx="10360501" cy="1128149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04497" y="4331463"/>
            <a:ext cx="10360501" cy="1128149"/>
          </a:xfrm>
        </p:spPr>
        <p:txBody>
          <a:bodyPr>
            <a:normAutofit fontScale="92500" lnSpcReduction="20000"/>
          </a:bodyPr>
          <a:lstStyle/>
          <a:p>
            <a:r>
              <a:rPr lang="en-US" sz="2400" i="1" dirty="0"/>
              <a:t>Presented by </a:t>
            </a:r>
          </a:p>
          <a:p>
            <a:r>
              <a:rPr lang="en-US" sz="2400" i="1" dirty="0"/>
              <a:t>Barb </a:t>
            </a:r>
            <a:r>
              <a:rPr lang="en-US" sz="2400" i="1" dirty="0" err="1"/>
              <a:t>Sido</a:t>
            </a:r>
            <a:r>
              <a:rPr lang="en-US" sz="2400" i="1" dirty="0"/>
              <a:t>, CAE</a:t>
            </a:r>
          </a:p>
          <a:p>
            <a:r>
              <a:rPr lang="en-US" sz="2400" i="1" dirty="0" err="1"/>
              <a:t>execdir@narfe.org</a:t>
            </a:r>
            <a:endParaRPr lang="en-US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FEDERAL BENEFITS 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4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NARFE Brand: Logo and Tagline</a:t>
            </a:r>
          </a:p>
        </p:txBody>
      </p:sp>
      <p:pic>
        <p:nvPicPr>
          <p:cNvPr id="8" name="Content Placeholder 7" descr="Logo, company name&#10;&#10;Description automatically generated">
            <a:extLst>
              <a:ext uri="{FF2B5EF4-FFF2-40B4-BE49-F238E27FC236}">
                <a16:creationId xmlns:a16="http://schemas.microsoft.com/office/drawing/2014/main" id="{81DBDB99-EC9D-9542-BE1D-3B7BC421C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5625" y="2119031"/>
            <a:ext cx="4950619" cy="169604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FEDERAL BENEFITS EXPERTS</a:t>
            </a:r>
            <a:endParaRPr lang="en-US" dirty="0"/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0E40EF00-BDCB-B54E-B597-6C86C80F3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835" y="4509334"/>
            <a:ext cx="1074162" cy="11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D8D24-16D2-C746-826F-EE7DA4D7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NARFE Brand: Clear Messaging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FBD61-334A-674A-8010-0CA0E5E2C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As the only organization solely dedicated to the general welfare of all federal workers and retirees, NARFE delivers valuable guidance, timely resources and powerful advocacy. For over a century, NARFE has been a trusted source of knowledge for the federal community, Capitol Hill, the executive branch and the media.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43BEC-CFB2-284B-97F7-40CD708B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79EB7-FE2B-4C40-8B24-657B97B6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CDB72-460B-B345-B95C-5AB0D883E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FEDERAL BENEFITS 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3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Pillars of the NARFE Brand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FEDERAL BENEFITS EXPERTS</a:t>
            </a:r>
          </a:p>
        </p:txBody>
      </p:sp>
      <p:pic>
        <p:nvPicPr>
          <p:cNvPr id="8" name="Content Placeholder 7" descr="Logo, company name&#10;&#10;Description automatically generated">
            <a:extLst>
              <a:ext uri="{FF2B5EF4-FFF2-40B4-BE49-F238E27FC236}">
                <a16:creationId xmlns:a16="http://schemas.microsoft.com/office/drawing/2014/main" id="{874491C0-F8EA-4747-A412-E154F7765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890" y="1608214"/>
            <a:ext cx="4447376" cy="15236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35A0C8-47EC-0247-8E47-97CA9B928819}"/>
              </a:ext>
            </a:extLst>
          </p:cNvPr>
          <p:cNvSpPr txBox="1"/>
          <p:nvPr/>
        </p:nvSpPr>
        <p:spPr>
          <a:xfrm>
            <a:off x="3249834" y="3840391"/>
            <a:ext cx="18087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64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Advocacy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E66BD-5D2F-944E-955B-D64A8D80E586}"/>
              </a:ext>
            </a:extLst>
          </p:cNvPr>
          <p:cNvSpPr txBox="1"/>
          <p:nvPr/>
        </p:nvSpPr>
        <p:spPr>
          <a:xfrm>
            <a:off x="6531681" y="3539098"/>
            <a:ext cx="3180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491"/>
                </a:solidFill>
              </a:rPr>
              <a:t>Federal Benefits </a:t>
            </a:r>
            <a:br>
              <a:rPr lang="en-US" sz="3200" b="1" dirty="0">
                <a:solidFill>
                  <a:srgbClr val="006491"/>
                </a:solidFill>
              </a:rPr>
            </a:br>
            <a:r>
              <a:rPr lang="en-US" sz="3200" b="1" dirty="0">
                <a:solidFill>
                  <a:srgbClr val="006491"/>
                </a:solidFill>
              </a:rPr>
              <a:t>Institute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15" y="4603396"/>
            <a:ext cx="2528169" cy="1424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02" y="4603396"/>
            <a:ext cx="2528169" cy="14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25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Realignment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Resource Allocation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FEDERAL BENEFITS EXPERTS</a:t>
            </a:r>
            <a:endParaRPr lang="en-US" dirty="0"/>
          </a:p>
        </p:txBody>
      </p:sp>
      <p:pic>
        <p:nvPicPr>
          <p:cNvPr id="10" name="Graphic 9" descr="Arrow Right with solid fill">
            <a:extLst>
              <a:ext uri="{FF2B5EF4-FFF2-40B4-BE49-F238E27FC236}">
                <a16:creationId xmlns:a16="http://schemas.microsoft.com/office/drawing/2014/main" id="{1B06F220-3BE7-0D45-A926-B31A67918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2578" y="2515394"/>
            <a:ext cx="1827212" cy="18272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F15FCC-06A6-654A-A438-ABED90FB429E}"/>
              </a:ext>
            </a:extLst>
          </p:cNvPr>
          <p:cNvSpPr txBox="1"/>
          <p:nvPr/>
        </p:nvSpPr>
        <p:spPr>
          <a:xfrm>
            <a:off x="6698316" y="2632384"/>
            <a:ext cx="23876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-Programs</a:t>
            </a:r>
            <a:br>
              <a:rPr lang="en-US" sz="3200" b="1" dirty="0"/>
            </a:br>
            <a:r>
              <a:rPr lang="en-US" sz="3200" b="1" dirty="0"/>
              <a:t>-Products</a:t>
            </a:r>
            <a:br>
              <a:rPr lang="en-US" sz="3200" b="1" dirty="0"/>
            </a:br>
            <a:r>
              <a:rPr lang="en-US" sz="3200" b="1" dirty="0"/>
              <a:t>-Services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26B966-3999-0245-9456-B9A43ACA39E5}"/>
              </a:ext>
            </a:extLst>
          </p:cNvPr>
          <p:cNvSpPr txBox="1"/>
          <p:nvPr/>
        </p:nvSpPr>
        <p:spPr>
          <a:xfrm>
            <a:off x="1281677" y="2952284"/>
            <a:ext cx="3014596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Administration</a:t>
            </a:r>
            <a:br>
              <a:rPr lang="en-US" sz="3200" b="1" dirty="0"/>
            </a:br>
            <a:r>
              <a:rPr lang="en-US" sz="3200" b="1" dirty="0"/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136742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Programs, Products and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1"/>
            <a:r>
              <a:rPr lang="en-US" dirty="0"/>
              <a:t>Federal Benefits Institute</a:t>
            </a:r>
          </a:p>
          <a:p>
            <a:pPr lvl="1"/>
            <a:r>
              <a:rPr lang="en-US" dirty="0"/>
              <a:t>Advocacy</a:t>
            </a:r>
          </a:p>
          <a:p>
            <a:pPr lvl="1"/>
            <a:r>
              <a:rPr lang="en-US" dirty="0"/>
              <a:t>Communications and Marketing</a:t>
            </a:r>
          </a:p>
          <a:p>
            <a:pPr lvl="1"/>
            <a:r>
              <a:rPr lang="en-US" dirty="0"/>
              <a:t>Publicity</a:t>
            </a:r>
          </a:p>
          <a:p>
            <a:pPr lvl="1"/>
            <a:r>
              <a:rPr lang="en-US" dirty="0"/>
              <a:t>Non-Dues Revenue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FEDERAL BENEFITS 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4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C1E1-006C-AA4D-932F-4D6E00833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Strategy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D0EC8-67BA-AF49-906F-64AEA3EA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CEA3-45F2-0A43-922B-02133217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D4768-1D2F-F445-84D2-2BD8E5455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FEDERAL BENEFITS EXPERTS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4B7B7F-0E56-8246-83D1-40845BBC42E7}"/>
              </a:ext>
            </a:extLst>
          </p:cNvPr>
          <p:cNvSpPr/>
          <p:nvPr/>
        </p:nvSpPr>
        <p:spPr>
          <a:xfrm>
            <a:off x="767255" y="1555532"/>
            <a:ext cx="10468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Highlights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Enhance digital marketing strategies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Provide path for prospects to experience NARFE…a path that leads to membership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Improve communication with prospects (</a:t>
            </a:r>
            <a:r>
              <a:rPr lang="en-US" sz="2800" i="1" dirty="0" err="1"/>
              <a:t>NewsLine</a:t>
            </a:r>
            <a:r>
              <a:rPr lang="en-US" sz="2800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Target current federal employees—offer better, more relevant content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Data and metrics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Address first-year retention and overall retention rate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Provide better tools and support for field recruiting at local level</a:t>
            </a:r>
          </a:p>
        </p:txBody>
      </p:sp>
    </p:spTree>
    <p:extLst>
      <p:ext uri="{BB962C8B-B14F-4D97-AF65-F5344CB8AC3E}">
        <p14:creationId xmlns:p14="http://schemas.microsoft.com/office/powerpoint/2010/main" val="389948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6BE3-7F5C-DB4E-B607-BAD380F9B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17603-5654-E04A-A6E4-A081F8A3A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Headquarters closed March – July, but operations continued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Cancelled </a:t>
            </a:r>
            <a:r>
              <a:rPr lang="en-US" b="0" dirty="0" err="1"/>
              <a:t>FEDcon</a:t>
            </a: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Reworked webinar and magazine content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COVID-19 information resources for the Federal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Virtual collaboration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Developed pandemic-deliverable recruitment resources </a:t>
            </a:r>
          </a:p>
          <a:p>
            <a:endParaRPr lang="en-US" b="0" dirty="0"/>
          </a:p>
          <a:p>
            <a:r>
              <a:rPr lang="en-US" b="0" dirty="0"/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D88AA-48D9-E144-98BE-D9DB9150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876CB-752B-F54C-8BB3-D130BAC4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6ED22-DDA4-4346-BA14-7B731D044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FEDERAL BENEFITS 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7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4FB0D-7DB9-454A-BCEC-8F837B4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NARFE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80F96-9F1A-B544-84CE-90D7D9043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Centennial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26759-3259-9641-92FD-65081B680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169AB-4D3B-6D4C-8925-4C1A1A6B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0DDB3-68F2-334E-8398-97293EF2F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FEDERAL BENEFITS EXPERTS</a:t>
            </a:r>
            <a:endParaRPr lang="en-US" dirty="0"/>
          </a:p>
        </p:txBody>
      </p:sp>
      <p:pic>
        <p:nvPicPr>
          <p:cNvPr id="7" name="Picture 6" descr="centennial vide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79" y="1581570"/>
            <a:ext cx="6359061" cy="4544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NARFE-Centennial-logo-red-blue-300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95" y="2273496"/>
            <a:ext cx="3063281" cy="1136742"/>
          </a:xfrm>
          <a:prstGeom prst="rect">
            <a:avLst/>
          </a:prstGeom>
        </p:spPr>
      </p:pic>
      <p:pic>
        <p:nvPicPr>
          <p:cNvPr id="10" name="Picture 9" descr="ShopNARFE-med-rectangle-300x250-CE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95" y="3597612"/>
            <a:ext cx="3147186" cy="262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30135"/>
      </p:ext>
    </p:extLst>
  </p:cSld>
  <p:clrMapOvr>
    <a:masterClrMapping/>
  </p:clrMapOvr>
</p:sld>
</file>

<file path=ppt/theme/theme1.xml><?xml version="1.0" encoding="utf-8"?>
<a:theme xmlns:a="http://schemas.openxmlformats.org/drawingml/2006/main" name="NARFE HQ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24768</TotalTime>
  <Words>323</Words>
  <Application>Microsoft Office PowerPoint</Application>
  <PresentationFormat>Custom</PresentationFormat>
  <Paragraphs>95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NARFE HQ Template 2</vt:lpstr>
      <vt:lpstr>Federation Update 2021</vt:lpstr>
      <vt:lpstr>The NARFE Brand: Logo and Tagline</vt:lpstr>
      <vt:lpstr>The NARFE Brand: Clear Messaging</vt:lpstr>
      <vt:lpstr>The Pillars of the NARFE Brand</vt:lpstr>
      <vt:lpstr>Workforce Realignment</vt:lpstr>
      <vt:lpstr>Programs, Products and Services</vt:lpstr>
      <vt:lpstr>Membership Strategy</vt:lpstr>
      <vt:lpstr>COVID-19 Pandemic</vt:lpstr>
      <vt:lpstr>NARFE 2021</vt:lpstr>
      <vt:lpstr>NARFE 2021</vt:lpstr>
      <vt:lpstr>NARFE 2021</vt:lpstr>
      <vt:lpstr>NARFE 2021</vt:lpstr>
      <vt:lpstr>Thank You!</vt:lpstr>
    </vt:vector>
  </TitlesOfParts>
  <Company>narfe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narfe4</dc:creator>
  <cp:lastModifiedBy>Henry Brattlie</cp:lastModifiedBy>
  <cp:revision>193</cp:revision>
  <cp:lastPrinted>2019-01-18T22:15:29Z</cp:lastPrinted>
  <dcterms:created xsi:type="dcterms:W3CDTF">2017-06-12T19:00:51Z</dcterms:created>
  <dcterms:modified xsi:type="dcterms:W3CDTF">2021-05-18T13:23:24Z</dcterms:modified>
</cp:coreProperties>
</file>